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20104100" cy="11309350"/>
  <p:notesSz cx="20104100" cy="113093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340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rgbClr val="FF6D52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rgbClr val="FF6D52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rgbClr val="FF6D52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rgbClr val="FF6D52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99320" y="649400"/>
            <a:ext cx="2665729" cy="4279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rgbClr val="FF6D52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865580" y="3619844"/>
            <a:ext cx="8872855" cy="4756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11/29/2022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heidrick.com/" TargetMode="External"/><Relationship Id="rId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120201" y="0"/>
            <a:ext cx="12984480" cy="11308715"/>
          </a:xfrm>
          <a:custGeom>
            <a:avLst/>
            <a:gdLst/>
            <a:ahLst/>
            <a:cxnLst/>
            <a:rect l="l" t="t" r="r" b="b"/>
            <a:pathLst>
              <a:path w="12984480" h="11308715">
                <a:moveTo>
                  <a:pt x="12983887" y="0"/>
                </a:moveTo>
                <a:lnTo>
                  <a:pt x="0" y="0"/>
                </a:lnTo>
                <a:lnTo>
                  <a:pt x="0" y="11308556"/>
                </a:lnTo>
                <a:lnTo>
                  <a:pt x="12983887" y="11308556"/>
                </a:lnTo>
                <a:lnTo>
                  <a:pt x="12983887" y="0"/>
                </a:lnTo>
                <a:close/>
              </a:path>
            </a:pathLst>
          </a:custGeom>
          <a:solidFill>
            <a:srgbClr val="00203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079779" y="0"/>
            <a:ext cx="15944850" cy="1748789"/>
          </a:xfrm>
          <a:custGeom>
            <a:avLst/>
            <a:gdLst/>
            <a:ahLst/>
            <a:cxnLst/>
            <a:rect l="l" t="t" r="r" b="b"/>
            <a:pathLst>
              <a:path w="15944850" h="1748789">
                <a:moveTo>
                  <a:pt x="15944540" y="0"/>
                </a:moveTo>
                <a:lnTo>
                  <a:pt x="0" y="0"/>
                </a:lnTo>
                <a:lnTo>
                  <a:pt x="0" y="1748637"/>
                </a:lnTo>
                <a:lnTo>
                  <a:pt x="15944540" y="1748637"/>
                </a:lnTo>
                <a:lnTo>
                  <a:pt x="15944540" y="0"/>
                </a:lnTo>
                <a:close/>
              </a:path>
            </a:pathLst>
          </a:custGeom>
          <a:solidFill>
            <a:srgbClr val="2CDA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079779" y="0"/>
            <a:ext cx="15944850" cy="1748789"/>
          </a:xfrm>
          <a:prstGeom prst="rect">
            <a:avLst/>
          </a:prstGeom>
        </p:spPr>
        <p:txBody>
          <a:bodyPr vert="horz" wrap="square" lIns="0" tIns="419100" rIns="0" bIns="0" rtlCol="0">
            <a:spAutoFit/>
          </a:bodyPr>
          <a:lstStyle/>
          <a:p>
            <a:pPr marL="580390">
              <a:lnSpc>
                <a:spcPct val="100000"/>
              </a:lnSpc>
              <a:spcBef>
                <a:spcPts val="3300"/>
              </a:spcBef>
            </a:pPr>
            <a:r>
              <a:rPr sz="5650" spc="-680" dirty="0">
                <a:solidFill>
                  <a:srgbClr val="002B43"/>
                </a:solidFill>
              </a:rPr>
              <a:t>Lead</a:t>
            </a:r>
            <a:r>
              <a:rPr sz="5650" spc="-430" dirty="0">
                <a:solidFill>
                  <a:srgbClr val="002B43"/>
                </a:solidFill>
              </a:rPr>
              <a:t> </a:t>
            </a:r>
            <a:r>
              <a:rPr sz="5650" spc="-570" dirty="0">
                <a:solidFill>
                  <a:srgbClr val="002B43"/>
                </a:solidFill>
              </a:rPr>
              <a:t>the</a:t>
            </a:r>
            <a:r>
              <a:rPr sz="5650" spc="-425" dirty="0">
                <a:solidFill>
                  <a:srgbClr val="002B43"/>
                </a:solidFill>
              </a:rPr>
              <a:t> </a:t>
            </a:r>
            <a:r>
              <a:rPr sz="5650" spc="-755" dirty="0">
                <a:solidFill>
                  <a:srgbClr val="002B43"/>
                </a:solidFill>
              </a:rPr>
              <a:t>way</a:t>
            </a:r>
            <a:r>
              <a:rPr sz="5650" spc="-420" dirty="0">
                <a:solidFill>
                  <a:srgbClr val="002B43"/>
                </a:solidFill>
              </a:rPr>
              <a:t> </a:t>
            </a:r>
            <a:r>
              <a:rPr sz="5650" spc="-665" dirty="0">
                <a:solidFill>
                  <a:srgbClr val="002B43"/>
                </a:solidFill>
              </a:rPr>
              <a:t>with</a:t>
            </a:r>
            <a:endParaRPr sz="5650"/>
          </a:p>
        </p:txBody>
      </p:sp>
      <p:sp>
        <p:nvSpPr>
          <p:cNvPr id="5" name="object 5"/>
          <p:cNvSpPr txBox="1"/>
          <p:nvPr/>
        </p:nvSpPr>
        <p:spPr>
          <a:xfrm>
            <a:off x="8694761" y="1733381"/>
            <a:ext cx="9319260" cy="1570990"/>
          </a:xfrm>
          <a:prstGeom prst="rect">
            <a:avLst/>
          </a:prstGeom>
          <a:solidFill>
            <a:srgbClr val="002036"/>
          </a:solidFill>
          <a:ln w="20941">
            <a:solidFill>
              <a:srgbClr val="2CDADA"/>
            </a:solidFill>
          </a:ln>
        </p:spPr>
        <p:txBody>
          <a:bodyPr vert="horz" wrap="square" lIns="0" tIns="102870" rIns="0" bIns="0" rtlCol="0">
            <a:spAutoFit/>
          </a:bodyPr>
          <a:lstStyle/>
          <a:p>
            <a:pPr marL="217804">
              <a:lnSpc>
                <a:spcPct val="100000"/>
              </a:lnSpc>
              <a:spcBef>
                <a:spcPts val="810"/>
              </a:spcBef>
            </a:pPr>
            <a:r>
              <a:rPr sz="2600" spc="-300" dirty="0">
                <a:solidFill>
                  <a:srgbClr val="FFFFFF"/>
                </a:solidFill>
                <a:latin typeface="Arial Black"/>
                <a:cs typeface="Arial Black"/>
              </a:rPr>
              <a:t>How</a:t>
            </a:r>
            <a:r>
              <a:rPr sz="2600" spc="-18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600" spc="-315" dirty="0">
                <a:solidFill>
                  <a:srgbClr val="FFFFFF"/>
                </a:solidFill>
                <a:latin typeface="Arial Black"/>
                <a:cs typeface="Arial Black"/>
              </a:rPr>
              <a:t>can</a:t>
            </a:r>
            <a:r>
              <a:rPr sz="2600" spc="-18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600" spc="-245" dirty="0">
                <a:solidFill>
                  <a:srgbClr val="FFFFFF"/>
                </a:solidFill>
                <a:latin typeface="Arial Black"/>
                <a:cs typeface="Arial Black"/>
              </a:rPr>
              <a:t>you</a:t>
            </a:r>
            <a:r>
              <a:rPr sz="2600" spc="-18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600" spc="-250" dirty="0">
                <a:solidFill>
                  <a:srgbClr val="FFFFFF"/>
                </a:solidFill>
                <a:latin typeface="Arial Black"/>
                <a:cs typeface="Arial Black"/>
              </a:rPr>
              <a:t>be</a:t>
            </a:r>
            <a:r>
              <a:rPr sz="2600" spc="-18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600" spc="-265" dirty="0">
                <a:solidFill>
                  <a:srgbClr val="FFFFFF"/>
                </a:solidFill>
                <a:latin typeface="Arial Black"/>
                <a:cs typeface="Arial Black"/>
              </a:rPr>
              <a:t>sure</a:t>
            </a:r>
            <a:r>
              <a:rPr sz="2600" spc="-18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600" spc="-260" dirty="0">
                <a:solidFill>
                  <a:srgbClr val="FFFFFF"/>
                </a:solidFill>
                <a:latin typeface="Arial Black"/>
                <a:cs typeface="Arial Black"/>
              </a:rPr>
              <a:t>that</a:t>
            </a:r>
            <a:r>
              <a:rPr sz="2600" spc="-18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600" spc="-220" dirty="0">
                <a:solidFill>
                  <a:srgbClr val="FFFFFF"/>
                </a:solidFill>
                <a:latin typeface="Arial Black"/>
                <a:cs typeface="Arial Black"/>
              </a:rPr>
              <a:t>your</a:t>
            </a:r>
            <a:r>
              <a:rPr sz="2600" spc="-18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600" spc="-310" dirty="0">
                <a:solidFill>
                  <a:srgbClr val="FFFFFF"/>
                </a:solidFill>
                <a:latin typeface="Arial Black"/>
                <a:cs typeface="Arial Black"/>
              </a:rPr>
              <a:t>executive</a:t>
            </a:r>
            <a:r>
              <a:rPr sz="2600" spc="-18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600" spc="-290" dirty="0">
                <a:solidFill>
                  <a:srgbClr val="FFFFFF"/>
                </a:solidFill>
                <a:latin typeface="Arial Black"/>
                <a:cs typeface="Arial Black"/>
              </a:rPr>
              <a:t>team’s</a:t>
            </a:r>
            <a:r>
              <a:rPr sz="2600" spc="-18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600" spc="-270" dirty="0">
                <a:solidFill>
                  <a:srgbClr val="FFFFFF"/>
                </a:solidFill>
                <a:latin typeface="Arial Black"/>
                <a:cs typeface="Arial Black"/>
              </a:rPr>
              <a:t>culture</a:t>
            </a:r>
            <a:endParaRPr sz="2600">
              <a:latin typeface="Arial Black"/>
              <a:cs typeface="Arial Black"/>
            </a:endParaRPr>
          </a:p>
          <a:p>
            <a:pPr marL="217804" marR="297815">
              <a:lnSpc>
                <a:spcPct val="101499"/>
              </a:lnSpc>
            </a:pPr>
            <a:r>
              <a:rPr sz="2600" spc="-270" dirty="0">
                <a:solidFill>
                  <a:srgbClr val="FFFFFF"/>
                </a:solidFill>
                <a:latin typeface="Arial Black"/>
                <a:cs typeface="Arial Black"/>
              </a:rPr>
              <a:t>is</a:t>
            </a:r>
            <a:r>
              <a:rPr sz="2600" spc="-17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600" spc="-245" dirty="0">
                <a:solidFill>
                  <a:srgbClr val="FFFFFF"/>
                </a:solidFill>
                <a:latin typeface="Arial Black"/>
                <a:cs typeface="Arial Black"/>
              </a:rPr>
              <a:t>healthy</a:t>
            </a:r>
            <a:r>
              <a:rPr sz="2600" spc="-17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600" spc="-245" dirty="0">
                <a:solidFill>
                  <a:srgbClr val="FFFFFF"/>
                </a:solidFill>
                <a:latin typeface="Arial Black"/>
                <a:cs typeface="Arial Black"/>
              </a:rPr>
              <a:t>and</a:t>
            </a:r>
            <a:r>
              <a:rPr sz="2600" spc="-17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600" spc="-245" dirty="0">
                <a:solidFill>
                  <a:srgbClr val="FFFFFF"/>
                </a:solidFill>
                <a:latin typeface="Arial Black"/>
                <a:cs typeface="Arial Black"/>
              </a:rPr>
              <a:t>robust</a:t>
            </a:r>
            <a:r>
              <a:rPr sz="2600" spc="-16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600" spc="-229" dirty="0">
                <a:solidFill>
                  <a:srgbClr val="FFFFFF"/>
                </a:solidFill>
                <a:latin typeface="Arial Black"/>
                <a:cs typeface="Arial Black"/>
              </a:rPr>
              <a:t>enough</a:t>
            </a:r>
            <a:r>
              <a:rPr sz="2600" spc="-17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600" spc="-195" dirty="0">
                <a:solidFill>
                  <a:srgbClr val="FFFFFF"/>
                </a:solidFill>
                <a:latin typeface="Arial Black"/>
                <a:cs typeface="Arial Black"/>
              </a:rPr>
              <a:t>for</a:t>
            </a:r>
            <a:r>
              <a:rPr sz="2600" spc="-17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600" spc="-225" dirty="0">
                <a:solidFill>
                  <a:srgbClr val="FFFFFF"/>
                </a:solidFill>
                <a:latin typeface="Arial Black"/>
                <a:cs typeface="Arial Black"/>
              </a:rPr>
              <a:t>our</a:t>
            </a:r>
            <a:r>
              <a:rPr sz="2600" spc="-17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600" spc="-250" dirty="0">
                <a:solidFill>
                  <a:srgbClr val="FFFFFF"/>
                </a:solidFill>
                <a:latin typeface="Arial Black"/>
                <a:cs typeface="Arial Black"/>
              </a:rPr>
              <a:t>unpredictable</a:t>
            </a:r>
            <a:r>
              <a:rPr sz="2600" spc="-16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600" spc="-300" dirty="0">
                <a:solidFill>
                  <a:srgbClr val="FFFFFF"/>
                </a:solidFill>
                <a:latin typeface="Arial Black"/>
                <a:cs typeface="Arial Black"/>
              </a:rPr>
              <a:t>world? </a:t>
            </a:r>
            <a:r>
              <a:rPr sz="2600" spc="-260" dirty="0">
                <a:solidFill>
                  <a:srgbClr val="FFFFFF"/>
                </a:solidFill>
                <a:latin typeface="Arial Black"/>
                <a:cs typeface="Arial Black"/>
              </a:rPr>
              <a:t>Or,</a:t>
            </a:r>
            <a:r>
              <a:rPr sz="2600" spc="-18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600" spc="-195" dirty="0">
                <a:solidFill>
                  <a:srgbClr val="FFFFFF"/>
                </a:solidFill>
                <a:latin typeface="Arial Black"/>
                <a:cs typeface="Arial Black"/>
              </a:rPr>
              <a:t>for</a:t>
            </a:r>
            <a:r>
              <a:rPr sz="2600" spc="-18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600" spc="-265" dirty="0">
                <a:solidFill>
                  <a:srgbClr val="FFFFFF"/>
                </a:solidFill>
                <a:latin typeface="Arial Black"/>
                <a:cs typeface="Arial Black"/>
              </a:rPr>
              <a:t>the</a:t>
            </a:r>
            <a:r>
              <a:rPr sz="2600" spc="-18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600" spc="-270" dirty="0">
                <a:solidFill>
                  <a:srgbClr val="FFFFFF"/>
                </a:solidFill>
                <a:latin typeface="Arial Black"/>
                <a:cs typeface="Arial Black"/>
              </a:rPr>
              <a:t>strategy</a:t>
            </a:r>
            <a:r>
              <a:rPr sz="2600" spc="-18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600" spc="-245" dirty="0">
                <a:solidFill>
                  <a:srgbClr val="FFFFFF"/>
                </a:solidFill>
                <a:latin typeface="Arial Black"/>
                <a:cs typeface="Arial Black"/>
              </a:rPr>
              <a:t>and</a:t>
            </a:r>
            <a:r>
              <a:rPr sz="2600" spc="-18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600" spc="-265" dirty="0">
                <a:solidFill>
                  <a:srgbClr val="FFFFFF"/>
                </a:solidFill>
                <a:latin typeface="Arial Black"/>
                <a:cs typeface="Arial Black"/>
              </a:rPr>
              <a:t>plans</a:t>
            </a:r>
            <a:r>
              <a:rPr sz="2600" spc="-18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600" spc="-245" dirty="0">
                <a:solidFill>
                  <a:srgbClr val="FFFFFF"/>
                </a:solidFill>
                <a:latin typeface="Arial Black"/>
                <a:cs typeface="Arial Black"/>
              </a:rPr>
              <a:t>you</a:t>
            </a:r>
            <a:r>
              <a:rPr sz="2600" spc="-18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600" spc="-305" dirty="0">
                <a:solidFill>
                  <a:srgbClr val="FFFFFF"/>
                </a:solidFill>
                <a:latin typeface="Arial Black"/>
                <a:cs typeface="Arial Black"/>
              </a:rPr>
              <a:t>must</a:t>
            </a:r>
            <a:r>
              <a:rPr sz="2600" spc="-18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600" spc="-270" dirty="0">
                <a:solidFill>
                  <a:srgbClr val="FFFFFF"/>
                </a:solidFill>
                <a:latin typeface="Arial Black"/>
                <a:cs typeface="Arial Black"/>
              </a:rPr>
              <a:t>implement</a:t>
            </a:r>
            <a:r>
              <a:rPr sz="2600" spc="-180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600" spc="-340" dirty="0">
                <a:solidFill>
                  <a:srgbClr val="FFFFFF"/>
                </a:solidFill>
                <a:latin typeface="Arial Black"/>
                <a:cs typeface="Arial Black"/>
              </a:rPr>
              <a:t>now?</a:t>
            </a:r>
            <a:endParaRPr sz="260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46100">
              <a:lnSpc>
                <a:spcPct val="100000"/>
              </a:lnSpc>
              <a:spcBef>
                <a:spcPts val="95"/>
              </a:spcBef>
            </a:pPr>
            <a:r>
              <a:rPr dirty="0"/>
              <a:t>A</a:t>
            </a:r>
            <a:r>
              <a:rPr spc="-65" dirty="0"/>
              <a:t> </a:t>
            </a:r>
            <a:r>
              <a:rPr dirty="0"/>
              <a:t>healthy</a:t>
            </a:r>
            <a:r>
              <a:rPr spc="-60" dirty="0"/>
              <a:t> </a:t>
            </a:r>
            <a:r>
              <a:rPr dirty="0"/>
              <a:t>culture</a:t>
            </a:r>
            <a:r>
              <a:rPr spc="-60" dirty="0"/>
              <a:t> </a:t>
            </a:r>
            <a:r>
              <a:rPr dirty="0"/>
              <a:t>is</a:t>
            </a:r>
            <a:r>
              <a:rPr spc="-65" dirty="0"/>
              <a:t> </a:t>
            </a:r>
            <a:r>
              <a:rPr spc="-10" dirty="0"/>
              <a:t>essential</a:t>
            </a:r>
            <a:r>
              <a:rPr spc="-60" dirty="0"/>
              <a:t> </a:t>
            </a:r>
            <a:r>
              <a:rPr dirty="0"/>
              <a:t>to</a:t>
            </a:r>
            <a:r>
              <a:rPr spc="-60" dirty="0"/>
              <a:t> </a:t>
            </a:r>
            <a:r>
              <a:rPr dirty="0"/>
              <a:t>the</a:t>
            </a:r>
            <a:r>
              <a:rPr spc="-60" dirty="0"/>
              <a:t> </a:t>
            </a:r>
            <a:r>
              <a:rPr dirty="0"/>
              <a:t>optimal</a:t>
            </a:r>
            <a:r>
              <a:rPr spc="-65" dirty="0"/>
              <a:t> </a:t>
            </a:r>
            <a:r>
              <a:rPr dirty="0"/>
              <a:t>and</a:t>
            </a:r>
            <a:r>
              <a:rPr spc="-60" dirty="0"/>
              <a:t> </a:t>
            </a:r>
            <a:r>
              <a:rPr spc="-20" dirty="0"/>
              <a:t>sustainable</a:t>
            </a:r>
            <a:r>
              <a:rPr spc="-60" dirty="0"/>
              <a:t> </a:t>
            </a:r>
            <a:r>
              <a:rPr spc="-10" dirty="0"/>
              <a:t>performance</a:t>
            </a:r>
            <a:r>
              <a:rPr spc="-60" dirty="0"/>
              <a:t> </a:t>
            </a:r>
            <a:r>
              <a:rPr spc="-25" dirty="0"/>
              <a:t>of</a:t>
            </a:r>
            <a:r>
              <a:rPr spc="500" dirty="0"/>
              <a:t> </a:t>
            </a:r>
            <a:r>
              <a:rPr dirty="0"/>
              <a:t>any</a:t>
            </a:r>
            <a:r>
              <a:rPr spc="-105" dirty="0"/>
              <a:t> </a:t>
            </a:r>
            <a:r>
              <a:rPr dirty="0"/>
              <a:t>leadership</a:t>
            </a:r>
            <a:r>
              <a:rPr spc="-90" dirty="0"/>
              <a:t> </a:t>
            </a:r>
            <a:r>
              <a:rPr spc="-25" dirty="0"/>
              <a:t>team.</a:t>
            </a:r>
            <a:r>
              <a:rPr spc="-95" dirty="0"/>
              <a:t> </a:t>
            </a:r>
            <a:r>
              <a:rPr dirty="0"/>
              <a:t>It</a:t>
            </a:r>
            <a:r>
              <a:rPr spc="-90" dirty="0"/>
              <a:t> </a:t>
            </a:r>
            <a:r>
              <a:rPr dirty="0"/>
              <a:t>becomes</a:t>
            </a:r>
            <a:r>
              <a:rPr spc="-90" dirty="0"/>
              <a:t> </a:t>
            </a:r>
            <a:r>
              <a:rPr dirty="0"/>
              <a:t>even</a:t>
            </a:r>
            <a:r>
              <a:rPr spc="-95" dirty="0"/>
              <a:t> </a:t>
            </a:r>
            <a:r>
              <a:rPr dirty="0"/>
              <a:t>more</a:t>
            </a:r>
            <a:r>
              <a:rPr spc="-90" dirty="0"/>
              <a:t> </a:t>
            </a:r>
            <a:r>
              <a:rPr dirty="0"/>
              <a:t>critical</a:t>
            </a:r>
            <a:r>
              <a:rPr spc="-95" dirty="0"/>
              <a:t> </a:t>
            </a:r>
            <a:r>
              <a:rPr spc="-50" dirty="0"/>
              <a:t>as</a:t>
            </a:r>
            <a:r>
              <a:rPr spc="-80" dirty="0"/>
              <a:t> </a:t>
            </a:r>
            <a:r>
              <a:rPr spc="-20" dirty="0"/>
              <a:t>organizations</a:t>
            </a:r>
            <a:r>
              <a:rPr spc="-90" dirty="0"/>
              <a:t> </a:t>
            </a:r>
            <a:r>
              <a:rPr spc="-10" dirty="0"/>
              <a:t>implement strategies</a:t>
            </a:r>
            <a:r>
              <a:rPr spc="-45" dirty="0"/>
              <a:t> </a:t>
            </a:r>
            <a:r>
              <a:rPr dirty="0"/>
              <a:t>for</a:t>
            </a:r>
            <a:r>
              <a:rPr spc="-45" dirty="0"/>
              <a:t> </a:t>
            </a:r>
            <a:r>
              <a:rPr dirty="0"/>
              <a:t>rapid</a:t>
            </a:r>
            <a:r>
              <a:rPr spc="-45" dirty="0"/>
              <a:t> </a:t>
            </a:r>
            <a:r>
              <a:rPr spc="-25" dirty="0"/>
              <a:t>changes,</a:t>
            </a:r>
            <a:r>
              <a:rPr spc="-40" dirty="0"/>
              <a:t> </a:t>
            </a:r>
            <a:r>
              <a:rPr spc="-30" dirty="0"/>
              <a:t>large-</a:t>
            </a:r>
            <a:r>
              <a:rPr spc="-20" dirty="0"/>
              <a:t>scale</a:t>
            </a:r>
            <a:r>
              <a:rPr spc="-45" dirty="0"/>
              <a:t> </a:t>
            </a:r>
            <a:r>
              <a:rPr dirty="0"/>
              <a:t>growth,</a:t>
            </a:r>
            <a:r>
              <a:rPr spc="-45" dirty="0"/>
              <a:t> </a:t>
            </a:r>
            <a:r>
              <a:rPr dirty="0"/>
              <a:t>or</a:t>
            </a:r>
            <a:r>
              <a:rPr spc="-45" dirty="0"/>
              <a:t> </a:t>
            </a:r>
            <a:r>
              <a:rPr spc="-20" dirty="0"/>
              <a:t>transformation</a:t>
            </a:r>
            <a:r>
              <a:rPr spc="-40" dirty="0"/>
              <a:t> </a:t>
            </a:r>
            <a:r>
              <a:rPr dirty="0"/>
              <a:t>in</a:t>
            </a:r>
            <a:r>
              <a:rPr spc="-45" dirty="0"/>
              <a:t> </a:t>
            </a:r>
            <a:r>
              <a:rPr spc="-10" dirty="0"/>
              <a:t>response </a:t>
            </a:r>
            <a:r>
              <a:rPr dirty="0"/>
              <a:t>to</a:t>
            </a:r>
            <a:r>
              <a:rPr spc="-60" dirty="0"/>
              <a:t> </a:t>
            </a:r>
            <a:r>
              <a:rPr spc="-10" dirty="0"/>
              <a:t>market</a:t>
            </a:r>
            <a:r>
              <a:rPr spc="-55" dirty="0"/>
              <a:t> </a:t>
            </a:r>
            <a:r>
              <a:rPr spc="-10" dirty="0"/>
              <a:t>challenges.</a:t>
            </a: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150"/>
          </a:p>
          <a:p>
            <a:pPr marL="12700" marR="5080">
              <a:lnSpc>
                <a:spcPct val="101499"/>
              </a:lnSpc>
            </a:pPr>
            <a:r>
              <a:rPr sz="1950" dirty="0"/>
              <a:t>At</a:t>
            </a:r>
            <a:r>
              <a:rPr sz="1950" spc="-25" dirty="0"/>
              <a:t> </a:t>
            </a:r>
            <a:r>
              <a:rPr sz="1950" dirty="0"/>
              <a:t>Heidrick</a:t>
            </a:r>
            <a:r>
              <a:rPr sz="1950" spc="-20" dirty="0"/>
              <a:t> </a:t>
            </a:r>
            <a:r>
              <a:rPr sz="1950" dirty="0"/>
              <a:t>and</a:t>
            </a:r>
            <a:r>
              <a:rPr sz="1950" spc="-20" dirty="0"/>
              <a:t> </a:t>
            </a:r>
            <a:r>
              <a:rPr sz="1950" spc="-10" dirty="0"/>
              <a:t>Struggles,</a:t>
            </a:r>
            <a:r>
              <a:rPr sz="1950" spc="-20" dirty="0"/>
              <a:t> </a:t>
            </a:r>
            <a:r>
              <a:rPr sz="1950" dirty="0"/>
              <a:t>we’ve</a:t>
            </a:r>
            <a:r>
              <a:rPr sz="1950" spc="-20" dirty="0"/>
              <a:t> </a:t>
            </a:r>
            <a:r>
              <a:rPr sz="1950" dirty="0"/>
              <a:t>created</a:t>
            </a:r>
            <a:r>
              <a:rPr sz="1950" spc="-20" dirty="0"/>
              <a:t> </a:t>
            </a:r>
            <a:r>
              <a:rPr sz="1950" dirty="0"/>
              <a:t>a</a:t>
            </a:r>
            <a:r>
              <a:rPr sz="1950" spc="-20" dirty="0"/>
              <a:t> </a:t>
            </a:r>
            <a:r>
              <a:rPr sz="1950" dirty="0"/>
              <a:t>distinctive</a:t>
            </a:r>
            <a:r>
              <a:rPr sz="1950" spc="-25" dirty="0"/>
              <a:t> </a:t>
            </a:r>
            <a:r>
              <a:rPr sz="1950" dirty="0"/>
              <a:t>process</a:t>
            </a:r>
            <a:r>
              <a:rPr sz="1950" spc="-20" dirty="0"/>
              <a:t> </a:t>
            </a:r>
            <a:r>
              <a:rPr sz="1950" dirty="0"/>
              <a:t>that</a:t>
            </a:r>
            <a:r>
              <a:rPr sz="1950" spc="-20" dirty="0"/>
              <a:t> </a:t>
            </a:r>
            <a:r>
              <a:rPr sz="1950" dirty="0"/>
              <a:t>takes</a:t>
            </a:r>
            <a:r>
              <a:rPr sz="1950" spc="-20" dirty="0"/>
              <a:t> </a:t>
            </a:r>
            <a:r>
              <a:rPr sz="1950" dirty="0"/>
              <a:t>a</a:t>
            </a:r>
            <a:r>
              <a:rPr sz="1950" spc="-20" dirty="0"/>
              <a:t> </a:t>
            </a:r>
            <a:r>
              <a:rPr sz="1950" spc="-10" dirty="0"/>
              <a:t>closer </a:t>
            </a:r>
            <a:r>
              <a:rPr sz="1950" dirty="0"/>
              <a:t>look</a:t>
            </a:r>
            <a:r>
              <a:rPr sz="1950" spc="-10" dirty="0"/>
              <a:t> </a:t>
            </a:r>
            <a:r>
              <a:rPr sz="1950" dirty="0"/>
              <a:t>at</a:t>
            </a:r>
            <a:r>
              <a:rPr sz="1950" spc="-5" dirty="0"/>
              <a:t> </a:t>
            </a:r>
            <a:r>
              <a:rPr sz="1950" dirty="0"/>
              <a:t>the</a:t>
            </a:r>
            <a:r>
              <a:rPr sz="1950" spc="-10" dirty="0"/>
              <a:t> </a:t>
            </a:r>
            <a:r>
              <a:rPr sz="1950" dirty="0"/>
              <a:t>culture</a:t>
            </a:r>
            <a:r>
              <a:rPr sz="1950" spc="-5" dirty="0"/>
              <a:t> </a:t>
            </a:r>
            <a:r>
              <a:rPr sz="1950" dirty="0"/>
              <a:t>of</a:t>
            </a:r>
            <a:r>
              <a:rPr sz="1950" spc="-5" dirty="0"/>
              <a:t> </a:t>
            </a:r>
            <a:r>
              <a:rPr sz="1950" dirty="0"/>
              <a:t>executive</a:t>
            </a:r>
            <a:r>
              <a:rPr sz="1950" spc="-10" dirty="0"/>
              <a:t> </a:t>
            </a:r>
            <a:r>
              <a:rPr sz="1950" dirty="0"/>
              <a:t>leadership</a:t>
            </a:r>
            <a:r>
              <a:rPr sz="1950" spc="-5" dirty="0"/>
              <a:t> </a:t>
            </a:r>
            <a:r>
              <a:rPr sz="1950" spc="-35" dirty="0"/>
              <a:t>teams...we</a:t>
            </a:r>
            <a:r>
              <a:rPr sz="1950" spc="-5" dirty="0"/>
              <a:t> </a:t>
            </a:r>
            <a:r>
              <a:rPr sz="1950" dirty="0"/>
              <a:t>call</a:t>
            </a:r>
            <a:r>
              <a:rPr sz="1950" spc="-10" dirty="0"/>
              <a:t> </a:t>
            </a:r>
            <a:r>
              <a:rPr sz="1950" dirty="0"/>
              <a:t>it</a:t>
            </a:r>
            <a:r>
              <a:rPr sz="1950" spc="-5" dirty="0"/>
              <a:t> </a:t>
            </a:r>
            <a:r>
              <a:rPr sz="1950" dirty="0"/>
              <a:t>Culture</a:t>
            </a:r>
            <a:r>
              <a:rPr sz="1950" spc="-5" dirty="0"/>
              <a:t> </a:t>
            </a:r>
            <a:r>
              <a:rPr sz="1950" spc="-10" dirty="0"/>
              <a:t>Signature </a:t>
            </a:r>
            <a:r>
              <a:rPr sz="1950" dirty="0"/>
              <a:t>because</a:t>
            </a:r>
            <a:r>
              <a:rPr sz="1950" spc="-5" dirty="0"/>
              <a:t> </a:t>
            </a:r>
            <a:r>
              <a:rPr sz="1950" dirty="0"/>
              <a:t>of</a:t>
            </a:r>
            <a:r>
              <a:rPr sz="1950" spc="-5" dirty="0"/>
              <a:t> </a:t>
            </a:r>
            <a:r>
              <a:rPr sz="1950" dirty="0"/>
              <a:t>its</a:t>
            </a:r>
            <a:r>
              <a:rPr sz="1950" spc="-5" dirty="0"/>
              <a:t> </a:t>
            </a:r>
            <a:r>
              <a:rPr sz="1950" dirty="0"/>
              <a:t>unique approach</a:t>
            </a:r>
            <a:r>
              <a:rPr sz="1950" spc="-5" dirty="0"/>
              <a:t> </a:t>
            </a:r>
            <a:r>
              <a:rPr sz="1950" dirty="0"/>
              <a:t>to</a:t>
            </a:r>
            <a:r>
              <a:rPr sz="1950" spc="-5" dirty="0"/>
              <a:t> </a:t>
            </a:r>
            <a:r>
              <a:rPr sz="1950" dirty="0"/>
              <a:t>evaluating</a:t>
            </a:r>
            <a:r>
              <a:rPr sz="1950" spc="-5" dirty="0"/>
              <a:t> </a:t>
            </a:r>
            <a:r>
              <a:rPr sz="1950" dirty="0"/>
              <a:t>a leadership</a:t>
            </a:r>
            <a:r>
              <a:rPr sz="1950" spc="-5" dirty="0"/>
              <a:t> </a:t>
            </a:r>
            <a:r>
              <a:rPr sz="1950" dirty="0"/>
              <a:t>team</a:t>
            </a:r>
            <a:r>
              <a:rPr sz="1950" spc="-5" dirty="0"/>
              <a:t> </a:t>
            </a:r>
            <a:r>
              <a:rPr sz="1950" spc="-10" dirty="0"/>
              <a:t>using</a:t>
            </a:r>
            <a:endParaRPr sz="1950"/>
          </a:p>
          <a:p>
            <a:pPr marL="12700" marR="920115">
              <a:lnSpc>
                <a:spcPct val="101499"/>
              </a:lnSpc>
            </a:pPr>
            <a:r>
              <a:rPr sz="1950" spc="-10" dirty="0"/>
              <a:t>data-</a:t>
            </a:r>
            <a:r>
              <a:rPr sz="1950" dirty="0"/>
              <a:t>based</a:t>
            </a:r>
            <a:r>
              <a:rPr sz="1950" spc="-40" dirty="0"/>
              <a:t> </a:t>
            </a:r>
            <a:r>
              <a:rPr sz="1950" dirty="0"/>
              <a:t>indicators</a:t>
            </a:r>
            <a:r>
              <a:rPr sz="1950" spc="-35" dirty="0"/>
              <a:t> </a:t>
            </a:r>
            <a:r>
              <a:rPr sz="1950" dirty="0"/>
              <a:t>of</a:t>
            </a:r>
            <a:r>
              <a:rPr sz="1950" spc="-40" dirty="0"/>
              <a:t> </a:t>
            </a:r>
            <a:r>
              <a:rPr sz="1950" dirty="0"/>
              <a:t>cultural</a:t>
            </a:r>
            <a:r>
              <a:rPr sz="1950" spc="-35" dirty="0"/>
              <a:t> </a:t>
            </a:r>
            <a:r>
              <a:rPr sz="1950" dirty="0"/>
              <a:t>health.</a:t>
            </a:r>
            <a:r>
              <a:rPr sz="1950" spc="-35" dirty="0"/>
              <a:t> </a:t>
            </a:r>
            <a:r>
              <a:rPr sz="1950" spc="-10" dirty="0"/>
              <a:t>This</a:t>
            </a:r>
            <a:r>
              <a:rPr sz="1950" spc="-40" dirty="0"/>
              <a:t> </a:t>
            </a:r>
            <a:r>
              <a:rPr sz="1950" dirty="0"/>
              <a:t>information</a:t>
            </a:r>
            <a:r>
              <a:rPr sz="1950" spc="-35" dirty="0"/>
              <a:t> </a:t>
            </a:r>
            <a:r>
              <a:rPr sz="1950" dirty="0"/>
              <a:t>inspires</a:t>
            </a:r>
            <a:r>
              <a:rPr sz="1950" spc="-40" dirty="0"/>
              <a:t> </a:t>
            </a:r>
            <a:r>
              <a:rPr sz="1950" spc="-10" dirty="0"/>
              <a:t>deeper </a:t>
            </a:r>
            <a:r>
              <a:rPr sz="1950" dirty="0"/>
              <a:t>discussion about</a:t>
            </a:r>
            <a:r>
              <a:rPr sz="1950" spc="5" dirty="0"/>
              <a:t> </a:t>
            </a:r>
            <a:r>
              <a:rPr sz="1950" dirty="0"/>
              <a:t>current culture</a:t>
            </a:r>
            <a:r>
              <a:rPr sz="1950" spc="5" dirty="0"/>
              <a:t> </a:t>
            </a:r>
            <a:r>
              <a:rPr sz="1950" dirty="0"/>
              <a:t>state and</a:t>
            </a:r>
            <a:r>
              <a:rPr sz="1950" spc="5" dirty="0"/>
              <a:t> </a:t>
            </a:r>
            <a:r>
              <a:rPr sz="1950" dirty="0"/>
              <a:t>where</a:t>
            </a:r>
            <a:r>
              <a:rPr sz="1950" spc="5" dirty="0"/>
              <a:t> </a:t>
            </a:r>
            <a:r>
              <a:rPr sz="1950" dirty="0"/>
              <a:t>it must</a:t>
            </a:r>
            <a:r>
              <a:rPr sz="1950" spc="5" dirty="0"/>
              <a:t> </a:t>
            </a:r>
            <a:r>
              <a:rPr sz="1950" dirty="0"/>
              <a:t>be in</a:t>
            </a:r>
            <a:r>
              <a:rPr sz="1950" spc="5" dirty="0"/>
              <a:t> </a:t>
            </a:r>
            <a:r>
              <a:rPr sz="1950" dirty="0"/>
              <a:t>order</a:t>
            </a:r>
            <a:r>
              <a:rPr sz="1950" spc="5" dirty="0"/>
              <a:t> </a:t>
            </a:r>
            <a:r>
              <a:rPr sz="1950" spc="-25" dirty="0"/>
              <a:t>to </a:t>
            </a:r>
            <a:r>
              <a:rPr sz="1950" dirty="0"/>
              <a:t>execute</a:t>
            </a:r>
            <a:r>
              <a:rPr sz="1950" spc="-30" dirty="0"/>
              <a:t> </a:t>
            </a:r>
            <a:r>
              <a:rPr sz="1950" dirty="0"/>
              <a:t>on</a:t>
            </a:r>
            <a:r>
              <a:rPr sz="1950" spc="-30" dirty="0"/>
              <a:t> </a:t>
            </a:r>
            <a:r>
              <a:rPr sz="1950" spc="-10" dirty="0"/>
              <a:t>strategy.</a:t>
            </a:r>
            <a:endParaRPr sz="1950"/>
          </a:p>
          <a:p>
            <a:pPr marL="12700" marR="3421379">
              <a:lnSpc>
                <a:spcPct val="101499"/>
              </a:lnSpc>
              <a:spcBef>
                <a:spcPts val="1870"/>
              </a:spcBef>
            </a:pPr>
            <a:r>
              <a:rPr sz="1950" dirty="0"/>
              <a:t>Culture</a:t>
            </a:r>
            <a:r>
              <a:rPr sz="1950" spc="-35" dirty="0"/>
              <a:t> </a:t>
            </a:r>
            <a:r>
              <a:rPr sz="1950" dirty="0"/>
              <a:t>Signature</a:t>
            </a:r>
            <a:r>
              <a:rPr sz="1950" spc="-30" dirty="0"/>
              <a:t> </a:t>
            </a:r>
            <a:r>
              <a:rPr sz="1950" dirty="0"/>
              <a:t>sets</a:t>
            </a:r>
            <a:r>
              <a:rPr sz="1950" spc="-30" dirty="0"/>
              <a:t> </a:t>
            </a:r>
            <a:r>
              <a:rPr sz="1950" dirty="0"/>
              <a:t>in</a:t>
            </a:r>
            <a:r>
              <a:rPr sz="1950" spc="-30" dirty="0"/>
              <a:t> </a:t>
            </a:r>
            <a:r>
              <a:rPr sz="1950" dirty="0"/>
              <a:t>motion</a:t>
            </a:r>
            <a:r>
              <a:rPr sz="1950" spc="-30" dirty="0"/>
              <a:t> </a:t>
            </a:r>
            <a:r>
              <a:rPr sz="1950" dirty="0"/>
              <a:t>the</a:t>
            </a:r>
            <a:r>
              <a:rPr sz="1950" spc="-30" dirty="0"/>
              <a:t> </a:t>
            </a:r>
            <a:r>
              <a:rPr sz="1950" dirty="0"/>
              <a:t>process</a:t>
            </a:r>
            <a:r>
              <a:rPr sz="1950" spc="-30" dirty="0"/>
              <a:t> </a:t>
            </a:r>
            <a:r>
              <a:rPr sz="1950" spc="-25" dirty="0"/>
              <a:t>for </a:t>
            </a:r>
            <a:r>
              <a:rPr sz="1950" dirty="0"/>
              <a:t>achieving</a:t>
            </a:r>
            <a:r>
              <a:rPr sz="1950" spc="-35" dirty="0"/>
              <a:t> </a:t>
            </a:r>
            <a:r>
              <a:rPr sz="1950" dirty="0"/>
              <a:t>a</a:t>
            </a:r>
            <a:r>
              <a:rPr sz="1950" spc="-30" dirty="0"/>
              <a:t> </a:t>
            </a:r>
            <a:r>
              <a:rPr sz="1950" spc="-10" dirty="0"/>
              <a:t>healthy,</a:t>
            </a:r>
            <a:r>
              <a:rPr sz="1950" spc="-35" dirty="0"/>
              <a:t> </a:t>
            </a:r>
            <a:r>
              <a:rPr sz="1950" dirty="0"/>
              <a:t>high-performing</a:t>
            </a:r>
            <a:r>
              <a:rPr sz="1950" spc="-30" dirty="0"/>
              <a:t> </a:t>
            </a:r>
            <a:r>
              <a:rPr sz="1950" dirty="0"/>
              <a:t>team</a:t>
            </a:r>
            <a:r>
              <a:rPr sz="1950" spc="-35" dirty="0"/>
              <a:t> </a:t>
            </a:r>
            <a:r>
              <a:rPr sz="1950" spc="-10" dirty="0"/>
              <a:t>culture </a:t>
            </a:r>
            <a:r>
              <a:rPr sz="1950" dirty="0"/>
              <a:t>and</a:t>
            </a:r>
            <a:r>
              <a:rPr sz="1950" spc="-20" dirty="0"/>
              <a:t> </a:t>
            </a:r>
            <a:r>
              <a:rPr sz="1950" dirty="0"/>
              <a:t>is</a:t>
            </a:r>
            <a:r>
              <a:rPr sz="1950" spc="-20" dirty="0"/>
              <a:t> </a:t>
            </a:r>
            <a:r>
              <a:rPr sz="1950" dirty="0"/>
              <a:t>critically</a:t>
            </a:r>
            <a:r>
              <a:rPr sz="1950" spc="-20" dirty="0"/>
              <a:t> </a:t>
            </a:r>
            <a:r>
              <a:rPr sz="1950" dirty="0"/>
              <a:t>important</a:t>
            </a:r>
            <a:r>
              <a:rPr sz="1950" spc="-20" dirty="0"/>
              <a:t> </a:t>
            </a:r>
            <a:r>
              <a:rPr sz="1950" dirty="0"/>
              <a:t>when</a:t>
            </a:r>
            <a:r>
              <a:rPr sz="1950" spc="-20" dirty="0"/>
              <a:t> </a:t>
            </a:r>
            <a:r>
              <a:rPr sz="1950" dirty="0"/>
              <a:t>selecting</a:t>
            </a:r>
            <a:r>
              <a:rPr sz="1950" spc="-20" dirty="0"/>
              <a:t> </a:t>
            </a:r>
            <a:r>
              <a:rPr sz="1950" dirty="0"/>
              <a:t>a</a:t>
            </a:r>
            <a:r>
              <a:rPr sz="1950" spc="-20" dirty="0"/>
              <a:t> </a:t>
            </a:r>
            <a:r>
              <a:rPr sz="1950" spc="-25" dirty="0"/>
              <a:t>new </a:t>
            </a:r>
            <a:r>
              <a:rPr sz="1950" dirty="0"/>
              <a:t>leader</a:t>
            </a:r>
            <a:r>
              <a:rPr sz="1950" spc="-5" dirty="0"/>
              <a:t> </a:t>
            </a:r>
            <a:r>
              <a:rPr sz="1950" dirty="0"/>
              <a:t>or member to join the existing </a:t>
            </a:r>
            <a:r>
              <a:rPr sz="1950" spc="-10" dirty="0"/>
              <a:t>team.</a:t>
            </a:r>
            <a:endParaRPr sz="1950"/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912592" y="279514"/>
            <a:ext cx="8719649" cy="1373344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03987" y="10370504"/>
            <a:ext cx="227050" cy="188214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897742" y="10408173"/>
            <a:ext cx="134906" cy="150414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083903" y="10408177"/>
            <a:ext cx="74835" cy="150539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215762" y="10408175"/>
            <a:ext cx="172392" cy="150539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445546" y="10408170"/>
            <a:ext cx="155513" cy="152717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649329" y="10408177"/>
            <a:ext cx="74961" cy="150539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783549" y="10404633"/>
            <a:ext cx="155754" cy="157618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2991002" y="10408177"/>
            <a:ext cx="166047" cy="150539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3325834" y="10366349"/>
            <a:ext cx="213030" cy="196831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3713424" y="10366292"/>
            <a:ext cx="136571" cy="196706"/>
          </a:xfrm>
          <a:prstGeom prst="rect">
            <a:avLst/>
          </a:prstGeom>
        </p:spPr>
      </p:pic>
      <p:pic>
        <p:nvPicPr>
          <p:cNvPr id="18" name="object 18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3916144" y="10402407"/>
            <a:ext cx="145953" cy="156309"/>
          </a:xfrm>
          <a:prstGeom prst="rect">
            <a:avLst/>
          </a:prstGeom>
        </p:spPr>
      </p:pic>
      <p:pic>
        <p:nvPicPr>
          <p:cNvPr id="19" name="object 19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4114282" y="10408170"/>
            <a:ext cx="155387" cy="152717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4315708" y="10408175"/>
            <a:ext cx="175366" cy="154141"/>
          </a:xfrm>
          <a:prstGeom prst="rect">
            <a:avLst/>
          </a:prstGeom>
        </p:spPr>
      </p:pic>
      <p:pic>
        <p:nvPicPr>
          <p:cNvPr id="21" name="object 21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4543194" y="10404764"/>
            <a:ext cx="163754" cy="157555"/>
          </a:xfrm>
          <a:prstGeom prst="rect">
            <a:avLst/>
          </a:prstGeom>
        </p:spPr>
      </p:pic>
      <p:pic>
        <p:nvPicPr>
          <p:cNvPr id="22" name="object 22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4763174" y="10404764"/>
            <a:ext cx="163754" cy="157555"/>
          </a:xfrm>
          <a:prstGeom prst="rect">
            <a:avLst/>
          </a:prstGeom>
        </p:spPr>
      </p:pic>
      <p:pic>
        <p:nvPicPr>
          <p:cNvPr id="23" name="object 23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4979620" y="10408178"/>
            <a:ext cx="130372" cy="150477"/>
          </a:xfrm>
          <a:prstGeom prst="rect">
            <a:avLst/>
          </a:prstGeom>
        </p:spPr>
      </p:pic>
      <p:pic>
        <p:nvPicPr>
          <p:cNvPr id="24" name="object 24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5157828" y="10408173"/>
            <a:ext cx="134781" cy="150414"/>
          </a:xfrm>
          <a:prstGeom prst="rect">
            <a:avLst/>
          </a:prstGeom>
        </p:spPr>
      </p:pic>
      <p:pic>
        <p:nvPicPr>
          <p:cNvPr id="25" name="object 25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5344054" y="10404698"/>
            <a:ext cx="109336" cy="157555"/>
          </a:xfrm>
          <a:prstGeom prst="rect">
            <a:avLst/>
          </a:prstGeom>
        </p:spPr>
      </p:pic>
      <p:pic>
        <p:nvPicPr>
          <p:cNvPr id="26" name="object 26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12842122" y="6904367"/>
            <a:ext cx="7261977" cy="4404188"/>
          </a:xfrm>
          <a:prstGeom prst="rect">
            <a:avLst/>
          </a:prstGeom>
        </p:spPr>
      </p:pic>
      <p:grpSp>
        <p:nvGrpSpPr>
          <p:cNvPr id="27" name="object 27"/>
          <p:cNvGrpSpPr/>
          <p:nvPr/>
        </p:nvGrpSpPr>
        <p:grpSpPr>
          <a:xfrm>
            <a:off x="423690" y="2684632"/>
            <a:ext cx="6482715" cy="6509384"/>
            <a:chOff x="423690" y="2684632"/>
            <a:chExt cx="6482715" cy="6509384"/>
          </a:xfrm>
        </p:grpSpPr>
        <p:sp>
          <p:nvSpPr>
            <p:cNvPr id="28" name="object 28"/>
            <p:cNvSpPr/>
            <p:nvPr/>
          </p:nvSpPr>
          <p:spPr>
            <a:xfrm>
              <a:off x="1166824" y="3427762"/>
              <a:ext cx="4996180" cy="5022850"/>
            </a:xfrm>
            <a:custGeom>
              <a:avLst/>
              <a:gdLst/>
              <a:ahLst/>
              <a:cxnLst/>
              <a:rect l="l" t="t" r="r" b="b"/>
              <a:pathLst>
                <a:path w="4996180" h="5022850">
                  <a:moveTo>
                    <a:pt x="4995973" y="1678702"/>
                  </a:moveTo>
                  <a:lnTo>
                    <a:pt x="3330746" y="1678702"/>
                  </a:lnTo>
                  <a:lnTo>
                    <a:pt x="3330746" y="0"/>
                  </a:lnTo>
                  <a:lnTo>
                    <a:pt x="1665216" y="0"/>
                  </a:lnTo>
                  <a:lnTo>
                    <a:pt x="1665216" y="1678702"/>
                  </a:lnTo>
                  <a:lnTo>
                    <a:pt x="0" y="1678702"/>
                  </a:lnTo>
                  <a:lnTo>
                    <a:pt x="0" y="3343929"/>
                  </a:lnTo>
                  <a:lnTo>
                    <a:pt x="1665216" y="3343929"/>
                  </a:lnTo>
                  <a:lnTo>
                    <a:pt x="1665216" y="5022632"/>
                  </a:lnTo>
                  <a:lnTo>
                    <a:pt x="3330746" y="5022632"/>
                  </a:lnTo>
                  <a:lnTo>
                    <a:pt x="3330746" y="3343929"/>
                  </a:lnTo>
                  <a:lnTo>
                    <a:pt x="4995973" y="3343929"/>
                  </a:lnTo>
                  <a:lnTo>
                    <a:pt x="4995973" y="1678702"/>
                  </a:lnTo>
                  <a:close/>
                </a:path>
              </a:pathLst>
            </a:custGeom>
            <a:ln w="30648">
              <a:solidFill>
                <a:srgbClr val="00203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31350" y="2692291"/>
              <a:ext cx="6467475" cy="6494145"/>
            </a:xfrm>
            <a:custGeom>
              <a:avLst/>
              <a:gdLst/>
              <a:ahLst/>
              <a:cxnLst/>
              <a:rect l="l" t="t" r="r" b="b"/>
              <a:pathLst>
                <a:path w="6467475" h="6494145">
                  <a:moveTo>
                    <a:pt x="1665226" y="6493571"/>
                  </a:moveTo>
                  <a:lnTo>
                    <a:pt x="1665226" y="4814869"/>
                  </a:lnTo>
                  <a:lnTo>
                    <a:pt x="0" y="4814869"/>
                  </a:lnTo>
                  <a:lnTo>
                    <a:pt x="0" y="1678702"/>
                  </a:lnTo>
                  <a:lnTo>
                    <a:pt x="1665226" y="1678702"/>
                  </a:lnTo>
                  <a:lnTo>
                    <a:pt x="1665226" y="0"/>
                  </a:lnTo>
                  <a:lnTo>
                    <a:pt x="4801696" y="0"/>
                  </a:lnTo>
                  <a:lnTo>
                    <a:pt x="4801696" y="1678702"/>
                  </a:lnTo>
                  <a:lnTo>
                    <a:pt x="6466913" y="1678702"/>
                  </a:lnTo>
                  <a:lnTo>
                    <a:pt x="6466913" y="4814869"/>
                  </a:lnTo>
                  <a:lnTo>
                    <a:pt x="4801696" y="4814869"/>
                  </a:lnTo>
                  <a:lnTo>
                    <a:pt x="4801696" y="6493571"/>
                  </a:lnTo>
                  <a:lnTo>
                    <a:pt x="1665226" y="6493571"/>
                  </a:lnTo>
                  <a:close/>
                </a:path>
              </a:pathLst>
            </a:custGeom>
            <a:ln w="15318">
              <a:solidFill>
                <a:srgbClr val="2CDAD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799083" y="3060022"/>
              <a:ext cx="5731510" cy="5758180"/>
            </a:xfrm>
            <a:custGeom>
              <a:avLst/>
              <a:gdLst/>
              <a:ahLst/>
              <a:cxnLst/>
              <a:rect l="l" t="t" r="r" b="b"/>
              <a:pathLst>
                <a:path w="5731509" h="5758180">
                  <a:moveTo>
                    <a:pt x="1665226" y="5758107"/>
                  </a:moveTo>
                  <a:lnTo>
                    <a:pt x="1665226" y="4079404"/>
                  </a:lnTo>
                  <a:lnTo>
                    <a:pt x="0" y="4079404"/>
                  </a:lnTo>
                  <a:lnTo>
                    <a:pt x="0" y="1678713"/>
                  </a:lnTo>
                  <a:lnTo>
                    <a:pt x="1665226" y="1678713"/>
                  </a:lnTo>
                  <a:lnTo>
                    <a:pt x="1665226" y="0"/>
                  </a:lnTo>
                  <a:lnTo>
                    <a:pt x="4066221" y="0"/>
                  </a:lnTo>
                  <a:lnTo>
                    <a:pt x="4066221" y="1678713"/>
                  </a:lnTo>
                  <a:lnTo>
                    <a:pt x="5731448" y="1678713"/>
                  </a:lnTo>
                  <a:lnTo>
                    <a:pt x="5731448" y="4079404"/>
                  </a:lnTo>
                  <a:lnTo>
                    <a:pt x="4066221" y="4079404"/>
                  </a:lnTo>
                  <a:lnTo>
                    <a:pt x="4066221" y="5758107"/>
                  </a:lnTo>
                  <a:lnTo>
                    <a:pt x="1665226" y="5758107"/>
                  </a:lnTo>
                  <a:close/>
                </a:path>
              </a:pathLst>
            </a:custGeom>
            <a:ln w="30648">
              <a:solidFill>
                <a:srgbClr val="2CDAD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4507698" y="5307692"/>
              <a:ext cx="521970" cy="521970"/>
            </a:xfrm>
            <a:custGeom>
              <a:avLst/>
              <a:gdLst/>
              <a:ahLst/>
              <a:cxnLst/>
              <a:rect l="l" t="t" r="r" b="b"/>
              <a:pathLst>
                <a:path w="521970" h="521970">
                  <a:moveTo>
                    <a:pt x="260725" y="0"/>
                  </a:moveTo>
                  <a:lnTo>
                    <a:pt x="307591" y="4200"/>
                  </a:lnTo>
                  <a:lnTo>
                    <a:pt x="351700" y="16311"/>
                  </a:lnTo>
                  <a:lnTo>
                    <a:pt x="392318" y="35596"/>
                  </a:lnTo>
                  <a:lnTo>
                    <a:pt x="428707" y="61318"/>
                  </a:lnTo>
                  <a:lnTo>
                    <a:pt x="460131" y="92742"/>
                  </a:lnTo>
                  <a:lnTo>
                    <a:pt x="485853" y="129131"/>
                  </a:lnTo>
                  <a:lnTo>
                    <a:pt x="505138" y="169749"/>
                  </a:lnTo>
                  <a:lnTo>
                    <a:pt x="517249" y="213859"/>
                  </a:lnTo>
                  <a:lnTo>
                    <a:pt x="521450" y="260725"/>
                  </a:lnTo>
                  <a:lnTo>
                    <a:pt x="517249" y="307587"/>
                  </a:lnTo>
                  <a:lnTo>
                    <a:pt x="505138" y="351695"/>
                  </a:lnTo>
                  <a:lnTo>
                    <a:pt x="485853" y="392311"/>
                  </a:lnTo>
                  <a:lnTo>
                    <a:pt x="460131" y="428698"/>
                  </a:lnTo>
                  <a:lnTo>
                    <a:pt x="428707" y="460121"/>
                  </a:lnTo>
                  <a:lnTo>
                    <a:pt x="392318" y="485843"/>
                  </a:lnTo>
                  <a:lnTo>
                    <a:pt x="351700" y="505128"/>
                  </a:lnTo>
                  <a:lnTo>
                    <a:pt x="307591" y="517239"/>
                  </a:lnTo>
                  <a:lnTo>
                    <a:pt x="260725" y="521439"/>
                  </a:lnTo>
                  <a:lnTo>
                    <a:pt x="213859" y="517239"/>
                  </a:lnTo>
                  <a:lnTo>
                    <a:pt x="169749" y="505128"/>
                  </a:lnTo>
                  <a:lnTo>
                    <a:pt x="129131" y="485843"/>
                  </a:lnTo>
                  <a:lnTo>
                    <a:pt x="92742" y="460121"/>
                  </a:lnTo>
                  <a:lnTo>
                    <a:pt x="61318" y="428698"/>
                  </a:lnTo>
                  <a:lnTo>
                    <a:pt x="35596" y="392311"/>
                  </a:lnTo>
                  <a:lnTo>
                    <a:pt x="16311" y="351695"/>
                  </a:lnTo>
                  <a:lnTo>
                    <a:pt x="4200" y="307587"/>
                  </a:lnTo>
                  <a:lnTo>
                    <a:pt x="0" y="260725"/>
                  </a:lnTo>
                  <a:lnTo>
                    <a:pt x="4200" y="213859"/>
                  </a:lnTo>
                  <a:lnTo>
                    <a:pt x="16311" y="169749"/>
                  </a:lnTo>
                  <a:lnTo>
                    <a:pt x="35596" y="129131"/>
                  </a:lnTo>
                  <a:lnTo>
                    <a:pt x="61318" y="92742"/>
                  </a:lnTo>
                  <a:lnTo>
                    <a:pt x="92742" y="61318"/>
                  </a:lnTo>
                  <a:lnTo>
                    <a:pt x="129131" y="35596"/>
                  </a:lnTo>
                  <a:lnTo>
                    <a:pt x="169749" y="16311"/>
                  </a:lnTo>
                  <a:lnTo>
                    <a:pt x="213859" y="4200"/>
                  </a:lnTo>
                  <a:lnTo>
                    <a:pt x="260725" y="0"/>
                  </a:lnTo>
                  <a:close/>
                </a:path>
              </a:pathLst>
            </a:custGeom>
            <a:ln w="22407">
              <a:solidFill>
                <a:srgbClr val="2CDAD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4151058" y="5946574"/>
              <a:ext cx="1235075" cy="628650"/>
            </a:xfrm>
            <a:custGeom>
              <a:avLst/>
              <a:gdLst/>
              <a:ahLst/>
              <a:cxnLst/>
              <a:rect l="l" t="t" r="r" b="b"/>
              <a:pathLst>
                <a:path w="1235075" h="628650">
                  <a:moveTo>
                    <a:pt x="1137912" y="628274"/>
                  </a:moveTo>
                  <a:lnTo>
                    <a:pt x="1180752" y="618523"/>
                  </a:lnTo>
                  <a:lnTo>
                    <a:pt x="1213829" y="592510"/>
                  </a:lnTo>
                  <a:lnTo>
                    <a:pt x="1233152" y="555095"/>
                  </a:lnTo>
                  <a:lnTo>
                    <a:pt x="1234726" y="511136"/>
                  </a:lnTo>
                  <a:lnTo>
                    <a:pt x="1224423" y="465792"/>
                  </a:lnTo>
                  <a:lnTo>
                    <a:pt x="1210912" y="421758"/>
                  </a:lnTo>
                  <a:lnTo>
                    <a:pt x="1194325" y="379165"/>
                  </a:lnTo>
                  <a:lnTo>
                    <a:pt x="1174793" y="338142"/>
                  </a:lnTo>
                  <a:lnTo>
                    <a:pt x="1152447" y="298821"/>
                  </a:lnTo>
                  <a:lnTo>
                    <a:pt x="1127417" y="261331"/>
                  </a:lnTo>
                  <a:lnTo>
                    <a:pt x="1099835" y="225803"/>
                  </a:lnTo>
                  <a:lnTo>
                    <a:pt x="1069830" y="192368"/>
                  </a:lnTo>
                  <a:lnTo>
                    <a:pt x="1037535" y="161156"/>
                  </a:lnTo>
                  <a:lnTo>
                    <a:pt x="1003080" y="132297"/>
                  </a:lnTo>
                  <a:lnTo>
                    <a:pt x="966595" y="105923"/>
                  </a:lnTo>
                  <a:lnTo>
                    <a:pt x="928212" y="82162"/>
                  </a:lnTo>
                  <a:lnTo>
                    <a:pt x="888061" y="61147"/>
                  </a:lnTo>
                  <a:lnTo>
                    <a:pt x="846273" y="43006"/>
                  </a:lnTo>
                  <a:lnTo>
                    <a:pt x="802980" y="27872"/>
                  </a:lnTo>
                  <a:lnTo>
                    <a:pt x="758311" y="15873"/>
                  </a:lnTo>
                  <a:lnTo>
                    <a:pt x="712398" y="7141"/>
                  </a:lnTo>
                  <a:lnTo>
                    <a:pt x="665372" y="1807"/>
                  </a:lnTo>
                  <a:lnTo>
                    <a:pt x="617363" y="0"/>
                  </a:lnTo>
                  <a:lnTo>
                    <a:pt x="569354" y="1807"/>
                  </a:lnTo>
                  <a:lnTo>
                    <a:pt x="522328" y="7141"/>
                  </a:lnTo>
                  <a:lnTo>
                    <a:pt x="476416" y="15873"/>
                  </a:lnTo>
                  <a:lnTo>
                    <a:pt x="431747" y="27872"/>
                  </a:lnTo>
                  <a:lnTo>
                    <a:pt x="388454" y="43006"/>
                  </a:lnTo>
                  <a:lnTo>
                    <a:pt x="346667" y="61147"/>
                  </a:lnTo>
                  <a:lnTo>
                    <a:pt x="306517" y="82162"/>
                  </a:lnTo>
                  <a:lnTo>
                    <a:pt x="268134" y="105923"/>
                  </a:lnTo>
                  <a:lnTo>
                    <a:pt x="231650" y="132297"/>
                  </a:lnTo>
                  <a:lnTo>
                    <a:pt x="197195" y="161156"/>
                  </a:lnTo>
                  <a:lnTo>
                    <a:pt x="164900" y="192368"/>
                  </a:lnTo>
                  <a:lnTo>
                    <a:pt x="134896" y="225803"/>
                  </a:lnTo>
                  <a:lnTo>
                    <a:pt x="107313" y="261331"/>
                  </a:lnTo>
                  <a:lnTo>
                    <a:pt x="82283" y="298821"/>
                  </a:lnTo>
                  <a:lnTo>
                    <a:pt x="59937" y="338142"/>
                  </a:lnTo>
                  <a:lnTo>
                    <a:pt x="40404" y="379165"/>
                  </a:lnTo>
                  <a:lnTo>
                    <a:pt x="23817" y="421758"/>
                  </a:lnTo>
                  <a:lnTo>
                    <a:pt x="10305" y="465792"/>
                  </a:lnTo>
                  <a:lnTo>
                    <a:pt x="0" y="511136"/>
                  </a:lnTo>
                  <a:lnTo>
                    <a:pt x="1574" y="555095"/>
                  </a:lnTo>
                  <a:lnTo>
                    <a:pt x="20897" y="592510"/>
                  </a:lnTo>
                  <a:lnTo>
                    <a:pt x="53974" y="618523"/>
                  </a:lnTo>
                  <a:lnTo>
                    <a:pt x="96813" y="628274"/>
                  </a:lnTo>
                  <a:lnTo>
                    <a:pt x="1137912" y="628274"/>
                  </a:lnTo>
                  <a:close/>
                </a:path>
              </a:pathLst>
            </a:custGeom>
            <a:ln w="22407">
              <a:solidFill>
                <a:srgbClr val="2CDAD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3456441" y="5307692"/>
              <a:ext cx="521970" cy="521970"/>
            </a:xfrm>
            <a:custGeom>
              <a:avLst/>
              <a:gdLst/>
              <a:ahLst/>
              <a:cxnLst/>
              <a:rect l="l" t="t" r="r" b="b"/>
              <a:pathLst>
                <a:path w="521970" h="521970">
                  <a:moveTo>
                    <a:pt x="260725" y="0"/>
                  </a:moveTo>
                  <a:lnTo>
                    <a:pt x="307591" y="4200"/>
                  </a:lnTo>
                  <a:lnTo>
                    <a:pt x="351700" y="16311"/>
                  </a:lnTo>
                  <a:lnTo>
                    <a:pt x="392318" y="35596"/>
                  </a:lnTo>
                  <a:lnTo>
                    <a:pt x="428707" y="61318"/>
                  </a:lnTo>
                  <a:lnTo>
                    <a:pt x="460131" y="92742"/>
                  </a:lnTo>
                  <a:lnTo>
                    <a:pt x="485853" y="129131"/>
                  </a:lnTo>
                  <a:lnTo>
                    <a:pt x="505138" y="169749"/>
                  </a:lnTo>
                  <a:lnTo>
                    <a:pt x="517249" y="213859"/>
                  </a:lnTo>
                  <a:lnTo>
                    <a:pt x="521450" y="260725"/>
                  </a:lnTo>
                  <a:lnTo>
                    <a:pt x="517249" y="307587"/>
                  </a:lnTo>
                  <a:lnTo>
                    <a:pt x="505138" y="351695"/>
                  </a:lnTo>
                  <a:lnTo>
                    <a:pt x="485853" y="392311"/>
                  </a:lnTo>
                  <a:lnTo>
                    <a:pt x="460131" y="428698"/>
                  </a:lnTo>
                  <a:lnTo>
                    <a:pt x="428707" y="460121"/>
                  </a:lnTo>
                  <a:lnTo>
                    <a:pt x="392318" y="485843"/>
                  </a:lnTo>
                  <a:lnTo>
                    <a:pt x="351700" y="505128"/>
                  </a:lnTo>
                  <a:lnTo>
                    <a:pt x="307591" y="517239"/>
                  </a:lnTo>
                  <a:lnTo>
                    <a:pt x="260725" y="521439"/>
                  </a:lnTo>
                  <a:lnTo>
                    <a:pt x="213859" y="517239"/>
                  </a:lnTo>
                  <a:lnTo>
                    <a:pt x="169749" y="505128"/>
                  </a:lnTo>
                  <a:lnTo>
                    <a:pt x="129131" y="485843"/>
                  </a:lnTo>
                  <a:lnTo>
                    <a:pt x="92742" y="460121"/>
                  </a:lnTo>
                  <a:lnTo>
                    <a:pt x="61318" y="428698"/>
                  </a:lnTo>
                  <a:lnTo>
                    <a:pt x="35596" y="392311"/>
                  </a:lnTo>
                  <a:lnTo>
                    <a:pt x="16311" y="351695"/>
                  </a:lnTo>
                  <a:lnTo>
                    <a:pt x="4200" y="307587"/>
                  </a:lnTo>
                  <a:lnTo>
                    <a:pt x="0" y="260725"/>
                  </a:lnTo>
                  <a:lnTo>
                    <a:pt x="4200" y="213859"/>
                  </a:lnTo>
                  <a:lnTo>
                    <a:pt x="16311" y="169749"/>
                  </a:lnTo>
                  <a:lnTo>
                    <a:pt x="35596" y="129131"/>
                  </a:lnTo>
                  <a:lnTo>
                    <a:pt x="61318" y="92742"/>
                  </a:lnTo>
                  <a:lnTo>
                    <a:pt x="92742" y="61318"/>
                  </a:lnTo>
                  <a:lnTo>
                    <a:pt x="129131" y="35596"/>
                  </a:lnTo>
                  <a:lnTo>
                    <a:pt x="169749" y="16311"/>
                  </a:lnTo>
                  <a:lnTo>
                    <a:pt x="213859" y="4200"/>
                  </a:lnTo>
                  <a:lnTo>
                    <a:pt x="260725" y="0"/>
                  </a:lnTo>
                  <a:close/>
                </a:path>
              </a:pathLst>
            </a:custGeom>
            <a:ln w="22407">
              <a:solidFill>
                <a:srgbClr val="2CDAD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3099802" y="5946574"/>
              <a:ext cx="1235075" cy="628650"/>
            </a:xfrm>
            <a:custGeom>
              <a:avLst/>
              <a:gdLst/>
              <a:ahLst/>
              <a:cxnLst/>
              <a:rect l="l" t="t" r="r" b="b"/>
              <a:pathLst>
                <a:path w="1235075" h="628650">
                  <a:moveTo>
                    <a:pt x="1137912" y="628274"/>
                  </a:moveTo>
                  <a:lnTo>
                    <a:pt x="1180752" y="618523"/>
                  </a:lnTo>
                  <a:lnTo>
                    <a:pt x="1213829" y="592510"/>
                  </a:lnTo>
                  <a:lnTo>
                    <a:pt x="1233152" y="555095"/>
                  </a:lnTo>
                  <a:lnTo>
                    <a:pt x="1234726" y="511136"/>
                  </a:lnTo>
                  <a:lnTo>
                    <a:pt x="1224423" y="465792"/>
                  </a:lnTo>
                  <a:lnTo>
                    <a:pt x="1210912" y="421758"/>
                  </a:lnTo>
                  <a:lnTo>
                    <a:pt x="1194325" y="379165"/>
                  </a:lnTo>
                  <a:lnTo>
                    <a:pt x="1174793" y="338142"/>
                  </a:lnTo>
                  <a:lnTo>
                    <a:pt x="1152447" y="298821"/>
                  </a:lnTo>
                  <a:lnTo>
                    <a:pt x="1127417" y="261331"/>
                  </a:lnTo>
                  <a:lnTo>
                    <a:pt x="1099835" y="225803"/>
                  </a:lnTo>
                  <a:lnTo>
                    <a:pt x="1069830" y="192368"/>
                  </a:lnTo>
                  <a:lnTo>
                    <a:pt x="1037535" y="161156"/>
                  </a:lnTo>
                  <a:lnTo>
                    <a:pt x="1003080" y="132297"/>
                  </a:lnTo>
                  <a:lnTo>
                    <a:pt x="966595" y="105923"/>
                  </a:lnTo>
                  <a:lnTo>
                    <a:pt x="928212" y="82162"/>
                  </a:lnTo>
                  <a:lnTo>
                    <a:pt x="888061" y="61147"/>
                  </a:lnTo>
                  <a:lnTo>
                    <a:pt x="846273" y="43006"/>
                  </a:lnTo>
                  <a:lnTo>
                    <a:pt x="802980" y="27872"/>
                  </a:lnTo>
                  <a:lnTo>
                    <a:pt x="758311" y="15873"/>
                  </a:lnTo>
                  <a:lnTo>
                    <a:pt x="712398" y="7141"/>
                  </a:lnTo>
                  <a:lnTo>
                    <a:pt x="665372" y="1807"/>
                  </a:lnTo>
                  <a:lnTo>
                    <a:pt x="617363" y="0"/>
                  </a:lnTo>
                  <a:lnTo>
                    <a:pt x="569354" y="1807"/>
                  </a:lnTo>
                  <a:lnTo>
                    <a:pt x="522328" y="7141"/>
                  </a:lnTo>
                  <a:lnTo>
                    <a:pt x="476416" y="15873"/>
                  </a:lnTo>
                  <a:lnTo>
                    <a:pt x="431747" y="27872"/>
                  </a:lnTo>
                  <a:lnTo>
                    <a:pt x="388454" y="43006"/>
                  </a:lnTo>
                  <a:lnTo>
                    <a:pt x="346667" y="61147"/>
                  </a:lnTo>
                  <a:lnTo>
                    <a:pt x="306517" y="82162"/>
                  </a:lnTo>
                  <a:lnTo>
                    <a:pt x="268134" y="105923"/>
                  </a:lnTo>
                  <a:lnTo>
                    <a:pt x="231650" y="132297"/>
                  </a:lnTo>
                  <a:lnTo>
                    <a:pt x="197195" y="161156"/>
                  </a:lnTo>
                  <a:lnTo>
                    <a:pt x="164900" y="192368"/>
                  </a:lnTo>
                  <a:lnTo>
                    <a:pt x="134896" y="225803"/>
                  </a:lnTo>
                  <a:lnTo>
                    <a:pt x="107313" y="261331"/>
                  </a:lnTo>
                  <a:lnTo>
                    <a:pt x="82283" y="298821"/>
                  </a:lnTo>
                  <a:lnTo>
                    <a:pt x="59937" y="338142"/>
                  </a:lnTo>
                  <a:lnTo>
                    <a:pt x="40404" y="379165"/>
                  </a:lnTo>
                  <a:lnTo>
                    <a:pt x="23817" y="421758"/>
                  </a:lnTo>
                  <a:lnTo>
                    <a:pt x="10305" y="465792"/>
                  </a:lnTo>
                  <a:lnTo>
                    <a:pt x="0" y="511136"/>
                  </a:lnTo>
                  <a:lnTo>
                    <a:pt x="1574" y="555095"/>
                  </a:lnTo>
                  <a:lnTo>
                    <a:pt x="20897" y="592510"/>
                  </a:lnTo>
                  <a:lnTo>
                    <a:pt x="53974" y="618523"/>
                  </a:lnTo>
                  <a:lnTo>
                    <a:pt x="96813" y="628274"/>
                  </a:lnTo>
                  <a:lnTo>
                    <a:pt x="1137912" y="628274"/>
                  </a:lnTo>
                  <a:close/>
                </a:path>
              </a:pathLst>
            </a:custGeom>
            <a:ln w="22407">
              <a:solidFill>
                <a:srgbClr val="2CDAD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2405185" y="5307692"/>
              <a:ext cx="521970" cy="521970"/>
            </a:xfrm>
            <a:custGeom>
              <a:avLst/>
              <a:gdLst/>
              <a:ahLst/>
              <a:cxnLst/>
              <a:rect l="l" t="t" r="r" b="b"/>
              <a:pathLst>
                <a:path w="521969" h="521970">
                  <a:moveTo>
                    <a:pt x="260725" y="0"/>
                  </a:moveTo>
                  <a:lnTo>
                    <a:pt x="307591" y="4200"/>
                  </a:lnTo>
                  <a:lnTo>
                    <a:pt x="351700" y="16311"/>
                  </a:lnTo>
                  <a:lnTo>
                    <a:pt x="392318" y="35596"/>
                  </a:lnTo>
                  <a:lnTo>
                    <a:pt x="428707" y="61318"/>
                  </a:lnTo>
                  <a:lnTo>
                    <a:pt x="460131" y="92742"/>
                  </a:lnTo>
                  <a:lnTo>
                    <a:pt x="485853" y="129131"/>
                  </a:lnTo>
                  <a:lnTo>
                    <a:pt x="505138" y="169749"/>
                  </a:lnTo>
                  <a:lnTo>
                    <a:pt x="517249" y="213859"/>
                  </a:lnTo>
                  <a:lnTo>
                    <a:pt x="521450" y="260725"/>
                  </a:lnTo>
                  <a:lnTo>
                    <a:pt x="517249" y="307587"/>
                  </a:lnTo>
                  <a:lnTo>
                    <a:pt x="505138" y="351695"/>
                  </a:lnTo>
                  <a:lnTo>
                    <a:pt x="485853" y="392311"/>
                  </a:lnTo>
                  <a:lnTo>
                    <a:pt x="460131" y="428698"/>
                  </a:lnTo>
                  <a:lnTo>
                    <a:pt x="428707" y="460121"/>
                  </a:lnTo>
                  <a:lnTo>
                    <a:pt x="392318" y="485843"/>
                  </a:lnTo>
                  <a:lnTo>
                    <a:pt x="351700" y="505128"/>
                  </a:lnTo>
                  <a:lnTo>
                    <a:pt x="307591" y="517239"/>
                  </a:lnTo>
                  <a:lnTo>
                    <a:pt x="260725" y="521439"/>
                  </a:lnTo>
                  <a:lnTo>
                    <a:pt x="213859" y="517239"/>
                  </a:lnTo>
                  <a:lnTo>
                    <a:pt x="169749" y="505128"/>
                  </a:lnTo>
                  <a:lnTo>
                    <a:pt x="129131" y="485843"/>
                  </a:lnTo>
                  <a:lnTo>
                    <a:pt x="92742" y="460121"/>
                  </a:lnTo>
                  <a:lnTo>
                    <a:pt x="61318" y="428698"/>
                  </a:lnTo>
                  <a:lnTo>
                    <a:pt x="35596" y="392311"/>
                  </a:lnTo>
                  <a:lnTo>
                    <a:pt x="16311" y="351695"/>
                  </a:lnTo>
                  <a:lnTo>
                    <a:pt x="4200" y="307587"/>
                  </a:lnTo>
                  <a:lnTo>
                    <a:pt x="0" y="260725"/>
                  </a:lnTo>
                  <a:lnTo>
                    <a:pt x="4200" y="213859"/>
                  </a:lnTo>
                  <a:lnTo>
                    <a:pt x="16311" y="169749"/>
                  </a:lnTo>
                  <a:lnTo>
                    <a:pt x="35596" y="129131"/>
                  </a:lnTo>
                  <a:lnTo>
                    <a:pt x="61318" y="92742"/>
                  </a:lnTo>
                  <a:lnTo>
                    <a:pt x="92742" y="61318"/>
                  </a:lnTo>
                  <a:lnTo>
                    <a:pt x="129131" y="35596"/>
                  </a:lnTo>
                  <a:lnTo>
                    <a:pt x="169749" y="16311"/>
                  </a:lnTo>
                  <a:lnTo>
                    <a:pt x="213859" y="4200"/>
                  </a:lnTo>
                  <a:lnTo>
                    <a:pt x="260725" y="0"/>
                  </a:lnTo>
                  <a:close/>
                </a:path>
              </a:pathLst>
            </a:custGeom>
            <a:ln w="22407">
              <a:solidFill>
                <a:srgbClr val="2CDAD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2048546" y="5946574"/>
              <a:ext cx="1235075" cy="628650"/>
            </a:xfrm>
            <a:custGeom>
              <a:avLst/>
              <a:gdLst/>
              <a:ahLst/>
              <a:cxnLst/>
              <a:rect l="l" t="t" r="r" b="b"/>
              <a:pathLst>
                <a:path w="1235075" h="628650">
                  <a:moveTo>
                    <a:pt x="1137912" y="628274"/>
                  </a:moveTo>
                  <a:lnTo>
                    <a:pt x="1180752" y="618523"/>
                  </a:lnTo>
                  <a:lnTo>
                    <a:pt x="1213829" y="592510"/>
                  </a:lnTo>
                  <a:lnTo>
                    <a:pt x="1233152" y="555095"/>
                  </a:lnTo>
                  <a:lnTo>
                    <a:pt x="1234726" y="511136"/>
                  </a:lnTo>
                  <a:lnTo>
                    <a:pt x="1224423" y="465792"/>
                  </a:lnTo>
                  <a:lnTo>
                    <a:pt x="1210912" y="421758"/>
                  </a:lnTo>
                  <a:lnTo>
                    <a:pt x="1194325" y="379165"/>
                  </a:lnTo>
                  <a:lnTo>
                    <a:pt x="1174793" y="338142"/>
                  </a:lnTo>
                  <a:lnTo>
                    <a:pt x="1152447" y="298821"/>
                  </a:lnTo>
                  <a:lnTo>
                    <a:pt x="1127417" y="261331"/>
                  </a:lnTo>
                  <a:lnTo>
                    <a:pt x="1099835" y="225803"/>
                  </a:lnTo>
                  <a:lnTo>
                    <a:pt x="1069830" y="192368"/>
                  </a:lnTo>
                  <a:lnTo>
                    <a:pt x="1037535" y="161156"/>
                  </a:lnTo>
                  <a:lnTo>
                    <a:pt x="1003080" y="132297"/>
                  </a:lnTo>
                  <a:lnTo>
                    <a:pt x="966595" y="105923"/>
                  </a:lnTo>
                  <a:lnTo>
                    <a:pt x="928212" y="82162"/>
                  </a:lnTo>
                  <a:lnTo>
                    <a:pt x="888061" y="61147"/>
                  </a:lnTo>
                  <a:lnTo>
                    <a:pt x="846273" y="43006"/>
                  </a:lnTo>
                  <a:lnTo>
                    <a:pt x="802980" y="27872"/>
                  </a:lnTo>
                  <a:lnTo>
                    <a:pt x="758311" y="15873"/>
                  </a:lnTo>
                  <a:lnTo>
                    <a:pt x="712398" y="7141"/>
                  </a:lnTo>
                  <a:lnTo>
                    <a:pt x="665372" y="1807"/>
                  </a:lnTo>
                  <a:lnTo>
                    <a:pt x="617363" y="0"/>
                  </a:lnTo>
                  <a:lnTo>
                    <a:pt x="569354" y="1808"/>
                  </a:lnTo>
                  <a:lnTo>
                    <a:pt x="522328" y="7146"/>
                  </a:lnTo>
                  <a:lnTo>
                    <a:pt x="476416" y="15883"/>
                  </a:lnTo>
                  <a:lnTo>
                    <a:pt x="431747" y="27889"/>
                  </a:lnTo>
                  <a:lnTo>
                    <a:pt x="388454" y="43031"/>
                  </a:lnTo>
                  <a:lnTo>
                    <a:pt x="346667" y="61181"/>
                  </a:lnTo>
                  <a:lnTo>
                    <a:pt x="306517" y="82207"/>
                  </a:lnTo>
                  <a:lnTo>
                    <a:pt x="268134" y="105979"/>
                  </a:lnTo>
                  <a:lnTo>
                    <a:pt x="231650" y="132365"/>
                  </a:lnTo>
                  <a:lnTo>
                    <a:pt x="197195" y="161235"/>
                  </a:lnTo>
                  <a:lnTo>
                    <a:pt x="164900" y="192459"/>
                  </a:lnTo>
                  <a:lnTo>
                    <a:pt x="134896" y="225905"/>
                  </a:lnTo>
                  <a:lnTo>
                    <a:pt x="107313" y="261443"/>
                  </a:lnTo>
                  <a:lnTo>
                    <a:pt x="82283" y="298942"/>
                  </a:lnTo>
                  <a:lnTo>
                    <a:pt x="59937" y="338272"/>
                  </a:lnTo>
                  <a:lnTo>
                    <a:pt x="40404" y="379302"/>
                  </a:lnTo>
                  <a:lnTo>
                    <a:pt x="23817" y="421900"/>
                  </a:lnTo>
                  <a:lnTo>
                    <a:pt x="10305" y="465938"/>
                  </a:lnTo>
                  <a:lnTo>
                    <a:pt x="0" y="511282"/>
                  </a:lnTo>
                  <a:lnTo>
                    <a:pt x="1574" y="555241"/>
                  </a:lnTo>
                  <a:lnTo>
                    <a:pt x="20897" y="592657"/>
                  </a:lnTo>
                  <a:lnTo>
                    <a:pt x="53974" y="618669"/>
                  </a:lnTo>
                  <a:lnTo>
                    <a:pt x="96813" y="628420"/>
                  </a:lnTo>
                  <a:lnTo>
                    <a:pt x="1137912" y="628420"/>
                  </a:lnTo>
                  <a:lnTo>
                    <a:pt x="1137912" y="628274"/>
                  </a:lnTo>
                  <a:close/>
                </a:path>
              </a:pathLst>
            </a:custGeom>
            <a:ln w="22407">
              <a:solidFill>
                <a:srgbClr val="2CDAD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20104100" cy="11308715"/>
            <a:chOff x="0" y="0"/>
            <a:chExt cx="20104100" cy="11308715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12984480" cy="11308715"/>
            </a:xfrm>
            <a:custGeom>
              <a:avLst/>
              <a:gdLst/>
              <a:ahLst/>
              <a:cxnLst/>
              <a:rect l="l" t="t" r="r" b="b"/>
              <a:pathLst>
                <a:path w="12984480" h="11308715">
                  <a:moveTo>
                    <a:pt x="12983897" y="0"/>
                  </a:moveTo>
                  <a:lnTo>
                    <a:pt x="0" y="0"/>
                  </a:lnTo>
                  <a:lnTo>
                    <a:pt x="0" y="11308556"/>
                  </a:lnTo>
                  <a:lnTo>
                    <a:pt x="12983897" y="11308556"/>
                  </a:lnTo>
                  <a:lnTo>
                    <a:pt x="12983897" y="0"/>
                  </a:lnTo>
                  <a:close/>
                </a:path>
              </a:pathLst>
            </a:custGeom>
            <a:solidFill>
              <a:srgbClr val="00203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2983898" y="0"/>
              <a:ext cx="7120255" cy="11308715"/>
            </a:xfrm>
            <a:custGeom>
              <a:avLst/>
              <a:gdLst/>
              <a:ahLst/>
              <a:cxnLst/>
              <a:rect l="l" t="t" r="r" b="b"/>
              <a:pathLst>
                <a:path w="7120255" h="11308715">
                  <a:moveTo>
                    <a:pt x="7120202" y="0"/>
                  </a:moveTo>
                  <a:lnTo>
                    <a:pt x="0" y="0"/>
                  </a:lnTo>
                  <a:lnTo>
                    <a:pt x="0" y="11308556"/>
                  </a:lnTo>
                  <a:lnTo>
                    <a:pt x="7120202" y="11308556"/>
                  </a:lnTo>
                  <a:lnTo>
                    <a:pt x="7120202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892984" y="9716981"/>
              <a:ext cx="11478260" cy="230504"/>
            </a:xfrm>
            <a:custGeom>
              <a:avLst/>
              <a:gdLst/>
              <a:ahLst/>
              <a:cxnLst/>
              <a:rect l="l" t="t" r="r" b="b"/>
              <a:pathLst>
                <a:path w="11478260" h="230504">
                  <a:moveTo>
                    <a:pt x="0" y="230359"/>
                  </a:moveTo>
                  <a:lnTo>
                    <a:pt x="11478153" y="230359"/>
                  </a:lnTo>
                  <a:lnTo>
                    <a:pt x="11478153" y="0"/>
                  </a:lnTo>
                  <a:lnTo>
                    <a:pt x="0" y="0"/>
                  </a:lnTo>
                  <a:lnTo>
                    <a:pt x="0" y="230359"/>
                  </a:lnTo>
                  <a:close/>
                </a:path>
              </a:pathLst>
            </a:custGeom>
            <a:solidFill>
              <a:srgbClr val="FFCA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pc="-254" dirty="0"/>
              <a:t>What</a:t>
            </a:r>
            <a:r>
              <a:rPr spc="-185" dirty="0"/>
              <a:t> </a:t>
            </a:r>
            <a:r>
              <a:rPr spc="-240" dirty="0"/>
              <a:t>it</a:t>
            </a:r>
            <a:r>
              <a:rPr spc="-185" dirty="0"/>
              <a:t> </a:t>
            </a:r>
            <a:r>
              <a:rPr spc="-285" dirty="0"/>
              <a:t>Measures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721581" y="1416793"/>
            <a:ext cx="5759450" cy="40906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400"/>
              </a:lnSpc>
              <a:spcBef>
                <a:spcPts val="95"/>
              </a:spcBef>
            </a:pPr>
            <a:r>
              <a:rPr sz="2300" spc="-215" dirty="0">
                <a:solidFill>
                  <a:srgbClr val="FF6D52"/>
                </a:solidFill>
                <a:latin typeface="Arial Black"/>
                <a:cs typeface="Arial Black"/>
              </a:rPr>
              <a:t>Culture</a:t>
            </a:r>
            <a:r>
              <a:rPr sz="2300" spc="-180" dirty="0">
                <a:solidFill>
                  <a:srgbClr val="FF6D52"/>
                </a:solidFill>
                <a:latin typeface="Arial Black"/>
                <a:cs typeface="Arial Black"/>
              </a:rPr>
              <a:t> </a:t>
            </a:r>
            <a:r>
              <a:rPr sz="2300" spc="-325" dirty="0">
                <a:solidFill>
                  <a:srgbClr val="FF6D52"/>
                </a:solidFill>
                <a:latin typeface="Arial Black"/>
                <a:cs typeface="Arial Black"/>
              </a:rPr>
              <a:t>Signature™</a:t>
            </a:r>
            <a:r>
              <a:rPr sz="2300" spc="-175" dirty="0">
                <a:solidFill>
                  <a:srgbClr val="FF6D52"/>
                </a:solidFill>
                <a:latin typeface="Arial Black"/>
                <a:cs typeface="Arial Black"/>
              </a:rPr>
              <a:t> </a:t>
            </a:r>
            <a:r>
              <a:rPr sz="2300" dirty="0">
                <a:solidFill>
                  <a:srgbClr val="FFFFFF"/>
                </a:solidFill>
                <a:latin typeface="Arial"/>
                <a:cs typeface="Arial"/>
              </a:rPr>
              <a:t>leverages</a:t>
            </a:r>
            <a:r>
              <a:rPr sz="2300" spc="-1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30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230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300" spc="-10" dirty="0">
                <a:solidFill>
                  <a:srgbClr val="FFFFFF"/>
                </a:solidFill>
                <a:latin typeface="Arial"/>
                <a:cs typeface="Arial"/>
              </a:rPr>
              <a:t>proven </a:t>
            </a:r>
            <a:r>
              <a:rPr sz="2300" dirty="0">
                <a:solidFill>
                  <a:srgbClr val="FFFFFF"/>
                </a:solidFill>
                <a:latin typeface="Arial"/>
                <a:cs typeface="Arial"/>
              </a:rPr>
              <a:t>culture</a:t>
            </a:r>
            <a:r>
              <a:rPr sz="23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300" dirty="0">
                <a:solidFill>
                  <a:srgbClr val="FFFFFF"/>
                </a:solidFill>
                <a:latin typeface="Arial"/>
                <a:cs typeface="Arial"/>
              </a:rPr>
              <a:t>diagnostic</a:t>
            </a:r>
            <a:r>
              <a:rPr sz="23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300" dirty="0">
                <a:solidFill>
                  <a:srgbClr val="FFFFFF"/>
                </a:solidFill>
                <a:latin typeface="Arial"/>
                <a:cs typeface="Arial"/>
              </a:rPr>
              <a:t>methodology</a:t>
            </a:r>
            <a:r>
              <a:rPr sz="23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300" dirty="0">
                <a:solidFill>
                  <a:srgbClr val="FFFFFF"/>
                </a:solidFill>
                <a:latin typeface="Arial"/>
                <a:cs typeface="Arial"/>
              </a:rPr>
              <a:t>used</a:t>
            </a:r>
            <a:r>
              <a:rPr sz="2300" spc="-25" dirty="0">
                <a:solidFill>
                  <a:srgbClr val="FFFFFF"/>
                </a:solidFill>
                <a:latin typeface="Arial"/>
                <a:cs typeface="Arial"/>
              </a:rPr>
              <a:t> for </a:t>
            </a:r>
            <a:r>
              <a:rPr sz="2300" dirty="0">
                <a:solidFill>
                  <a:srgbClr val="FFFFFF"/>
                </a:solidFill>
                <a:latin typeface="Arial"/>
                <a:cs typeface="Arial"/>
              </a:rPr>
              <a:t>thirty-five</a:t>
            </a:r>
            <a:r>
              <a:rPr sz="23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300" spc="-20" dirty="0">
                <a:solidFill>
                  <a:srgbClr val="FFFFFF"/>
                </a:solidFill>
                <a:latin typeface="Arial"/>
                <a:cs typeface="Arial"/>
              </a:rPr>
              <a:t>years</a:t>
            </a:r>
            <a:r>
              <a:rPr sz="23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300" dirty="0">
                <a:solidFill>
                  <a:srgbClr val="FFFFFF"/>
                </a:solidFill>
                <a:latin typeface="Arial"/>
                <a:cs typeface="Arial"/>
              </a:rPr>
              <a:t>by</a:t>
            </a:r>
            <a:r>
              <a:rPr sz="23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300" dirty="0">
                <a:solidFill>
                  <a:srgbClr val="FFFFFF"/>
                </a:solidFill>
                <a:latin typeface="Arial"/>
                <a:cs typeface="Arial"/>
              </a:rPr>
              <a:t>Heidrick’s</a:t>
            </a:r>
            <a:r>
              <a:rPr sz="23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300" dirty="0">
                <a:solidFill>
                  <a:srgbClr val="FFFFFF"/>
                </a:solidFill>
                <a:latin typeface="Arial"/>
                <a:cs typeface="Arial"/>
              </a:rPr>
              <a:t>culture</a:t>
            </a:r>
            <a:r>
              <a:rPr sz="23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300" spc="-10" dirty="0">
                <a:solidFill>
                  <a:srgbClr val="FFFFFF"/>
                </a:solidFill>
                <a:latin typeface="Arial"/>
                <a:cs typeface="Arial"/>
              </a:rPr>
              <a:t>shaping business</a:t>
            </a:r>
            <a:r>
              <a:rPr sz="2300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30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2300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300" dirty="0">
                <a:solidFill>
                  <a:srgbClr val="FFFFFF"/>
                </a:solidFill>
                <a:latin typeface="Arial"/>
                <a:cs typeface="Arial"/>
              </a:rPr>
              <a:t>evaluate</a:t>
            </a:r>
            <a:r>
              <a:rPr sz="2300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300" dirty="0">
                <a:solidFill>
                  <a:srgbClr val="FFFFFF"/>
                </a:solidFill>
                <a:latin typeface="Arial"/>
                <a:cs typeface="Arial"/>
              </a:rPr>
              <a:t>cultural</a:t>
            </a:r>
            <a:r>
              <a:rPr sz="2300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300" spc="-10" dirty="0">
                <a:solidFill>
                  <a:srgbClr val="FFFFFF"/>
                </a:solidFill>
                <a:latin typeface="Arial"/>
                <a:cs typeface="Arial"/>
              </a:rPr>
              <a:t>dimensions</a:t>
            </a:r>
            <a:r>
              <a:rPr sz="2300" spc="-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300" spc="-25" dirty="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sz="2300" dirty="0">
                <a:solidFill>
                  <a:srgbClr val="FFFFFF"/>
                </a:solidFill>
                <a:latin typeface="Arial"/>
                <a:cs typeface="Arial"/>
              </a:rPr>
              <a:t>top</a:t>
            </a:r>
            <a:r>
              <a:rPr sz="230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300" spc="-10" dirty="0">
                <a:solidFill>
                  <a:srgbClr val="FFFFFF"/>
                </a:solidFill>
                <a:latin typeface="Arial"/>
                <a:cs typeface="Arial"/>
              </a:rPr>
              <a:t>teams.</a:t>
            </a:r>
            <a:endParaRPr sz="2300">
              <a:latin typeface="Arial"/>
              <a:cs typeface="Arial"/>
            </a:endParaRPr>
          </a:p>
          <a:p>
            <a:pPr marL="12700" marR="108585">
              <a:lnSpc>
                <a:spcPct val="100400"/>
              </a:lnSpc>
              <a:spcBef>
                <a:spcPts val="1535"/>
              </a:spcBef>
            </a:pPr>
            <a:r>
              <a:rPr sz="2300" spc="-20" dirty="0">
                <a:solidFill>
                  <a:srgbClr val="FFFFFF"/>
                </a:solidFill>
                <a:latin typeface="Arial"/>
                <a:cs typeface="Arial"/>
              </a:rPr>
              <a:t>Together</a:t>
            </a:r>
            <a:r>
              <a:rPr sz="23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300" dirty="0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sz="23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300" spc="-20" dirty="0">
                <a:solidFill>
                  <a:srgbClr val="FFFFFF"/>
                </a:solidFill>
                <a:latin typeface="Arial"/>
                <a:cs typeface="Arial"/>
              </a:rPr>
              <a:t>Leadership</a:t>
            </a:r>
            <a:r>
              <a:rPr sz="23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300" spc="-10" dirty="0">
                <a:solidFill>
                  <a:srgbClr val="FFFFFF"/>
                </a:solidFill>
                <a:latin typeface="Arial"/>
                <a:cs typeface="Arial"/>
              </a:rPr>
              <a:t>Signature®, </a:t>
            </a:r>
            <a:r>
              <a:rPr sz="2300" dirty="0">
                <a:solidFill>
                  <a:srgbClr val="FFFFFF"/>
                </a:solidFill>
                <a:latin typeface="Arial"/>
                <a:cs typeface="Arial"/>
              </a:rPr>
              <a:t>Heidrick’s</a:t>
            </a:r>
            <a:r>
              <a:rPr sz="230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300" dirty="0">
                <a:solidFill>
                  <a:srgbClr val="FFFFFF"/>
                </a:solidFill>
                <a:latin typeface="Arial"/>
                <a:cs typeface="Arial"/>
              </a:rPr>
              <a:t>proprietary</a:t>
            </a:r>
            <a:r>
              <a:rPr sz="23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300" spc="-10" dirty="0">
                <a:solidFill>
                  <a:srgbClr val="FFFFFF"/>
                </a:solidFill>
                <a:latin typeface="Arial"/>
                <a:cs typeface="Arial"/>
              </a:rPr>
              <a:t>psychometric</a:t>
            </a:r>
            <a:r>
              <a:rPr sz="23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300" spc="-10" dirty="0">
                <a:solidFill>
                  <a:srgbClr val="FFFFFF"/>
                </a:solidFill>
                <a:latin typeface="Arial"/>
                <a:cs typeface="Arial"/>
              </a:rPr>
              <a:t>leader </a:t>
            </a:r>
            <a:r>
              <a:rPr sz="2300" spc="-35" dirty="0">
                <a:solidFill>
                  <a:srgbClr val="FFFFFF"/>
                </a:solidFill>
                <a:latin typeface="Arial"/>
                <a:cs typeface="Arial"/>
              </a:rPr>
              <a:t>assessment</a:t>
            </a:r>
            <a:r>
              <a:rPr sz="23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300" dirty="0">
                <a:solidFill>
                  <a:srgbClr val="FFFFFF"/>
                </a:solidFill>
                <a:latin typeface="Arial"/>
                <a:cs typeface="Arial"/>
              </a:rPr>
              <a:t>tool,</a:t>
            </a:r>
            <a:r>
              <a:rPr sz="23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300" dirty="0">
                <a:solidFill>
                  <a:srgbClr val="FFFFFF"/>
                </a:solidFill>
                <a:latin typeface="Arial"/>
                <a:cs typeface="Arial"/>
              </a:rPr>
              <a:t>this</a:t>
            </a:r>
            <a:r>
              <a:rPr sz="23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300" dirty="0">
                <a:solidFill>
                  <a:srgbClr val="FFFFFF"/>
                </a:solidFill>
                <a:latin typeface="Arial"/>
                <a:cs typeface="Arial"/>
              </a:rPr>
              <a:t>powerful</a:t>
            </a:r>
            <a:r>
              <a:rPr sz="23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300" spc="-10" dirty="0">
                <a:solidFill>
                  <a:srgbClr val="FFFFFF"/>
                </a:solidFill>
                <a:latin typeface="Arial"/>
                <a:cs typeface="Arial"/>
              </a:rPr>
              <a:t>combination </a:t>
            </a:r>
            <a:r>
              <a:rPr sz="2300" dirty="0">
                <a:solidFill>
                  <a:srgbClr val="FFFFFF"/>
                </a:solidFill>
                <a:latin typeface="Arial"/>
                <a:cs typeface="Arial"/>
              </a:rPr>
              <a:t>provides</a:t>
            </a:r>
            <a:r>
              <a:rPr sz="23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300" dirty="0">
                <a:solidFill>
                  <a:srgbClr val="FFFFFF"/>
                </a:solidFill>
                <a:latin typeface="Arial"/>
                <a:cs typeface="Arial"/>
              </a:rPr>
              <a:t>unique</a:t>
            </a:r>
            <a:r>
              <a:rPr sz="23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300" dirty="0">
                <a:solidFill>
                  <a:srgbClr val="FFFFFF"/>
                </a:solidFill>
                <a:latin typeface="Arial"/>
                <a:cs typeface="Arial"/>
              </a:rPr>
              <a:t>insights</a:t>
            </a:r>
            <a:r>
              <a:rPr sz="23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300" dirty="0">
                <a:solidFill>
                  <a:srgbClr val="FFFFFF"/>
                </a:solidFill>
                <a:latin typeface="Arial"/>
                <a:cs typeface="Arial"/>
              </a:rPr>
              <a:t>about</a:t>
            </a:r>
            <a:r>
              <a:rPr sz="23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30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23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300" spc="-10" dirty="0">
                <a:solidFill>
                  <a:srgbClr val="FFFFFF"/>
                </a:solidFill>
                <a:latin typeface="Arial"/>
                <a:cs typeface="Arial"/>
              </a:rPr>
              <a:t>potential </a:t>
            </a:r>
            <a:r>
              <a:rPr sz="2300" dirty="0">
                <a:solidFill>
                  <a:srgbClr val="FFFFFF"/>
                </a:solidFill>
                <a:latin typeface="Arial"/>
                <a:cs typeface="Arial"/>
              </a:rPr>
              <a:t>culture</a:t>
            </a:r>
            <a:r>
              <a:rPr sz="23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300" dirty="0">
                <a:solidFill>
                  <a:srgbClr val="FFFFFF"/>
                </a:solidFill>
                <a:latin typeface="Arial"/>
                <a:cs typeface="Arial"/>
              </a:rPr>
              <a:t>impact</a:t>
            </a:r>
            <a:r>
              <a:rPr sz="23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30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23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300" dirty="0">
                <a:solidFill>
                  <a:srgbClr val="FFFFFF"/>
                </a:solidFill>
                <a:latin typeface="Arial"/>
                <a:cs typeface="Arial"/>
              </a:rPr>
              <a:t>individuals</a:t>
            </a:r>
            <a:r>
              <a:rPr sz="23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300" dirty="0">
                <a:solidFill>
                  <a:srgbClr val="FFFFFF"/>
                </a:solidFill>
                <a:latin typeface="Arial"/>
                <a:cs typeface="Arial"/>
              </a:rPr>
              <a:t>joining</a:t>
            </a:r>
            <a:r>
              <a:rPr sz="2300" spc="-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300" spc="-25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2300" dirty="0">
                <a:solidFill>
                  <a:srgbClr val="FFFFFF"/>
                </a:solidFill>
                <a:latin typeface="Arial"/>
                <a:cs typeface="Arial"/>
              </a:rPr>
              <a:t>leadership</a:t>
            </a:r>
            <a:r>
              <a:rPr sz="23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300" spc="-10" dirty="0">
                <a:solidFill>
                  <a:srgbClr val="FFFFFF"/>
                </a:solidFill>
                <a:latin typeface="Arial"/>
                <a:cs typeface="Arial"/>
              </a:rPr>
              <a:t>team.</a:t>
            </a:r>
            <a:endParaRPr sz="23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311470" y="649400"/>
            <a:ext cx="5034915" cy="71558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600" spc="-330" dirty="0">
                <a:solidFill>
                  <a:srgbClr val="002036"/>
                </a:solidFill>
                <a:latin typeface="Arial Black"/>
                <a:cs typeface="Arial Black"/>
              </a:rPr>
              <a:t>Success</a:t>
            </a:r>
            <a:r>
              <a:rPr sz="2600" spc="-165" dirty="0">
                <a:solidFill>
                  <a:srgbClr val="002036"/>
                </a:solidFill>
                <a:latin typeface="Arial Black"/>
                <a:cs typeface="Arial Black"/>
              </a:rPr>
              <a:t> </a:t>
            </a:r>
            <a:r>
              <a:rPr sz="2600" spc="-280" dirty="0">
                <a:solidFill>
                  <a:srgbClr val="002036"/>
                </a:solidFill>
                <a:latin typeface="Arial Black"/>
                <a:cs typeface="Arial Black"/>
              </a:rPr>
              <a:t>stories</a:t>
            </a:r>
            <a:endParaRPr sz="2600">
              <a:latin typeface="Arial Black"/>
              <a:cs typeface="Arial Black"/>
            </a:endParaRPr>
          </a:p>
          <a:p>
            <a:pPr marL="12700" marR="109855">
              <a:lnSpc>
                <a:spcPct val="101499"/>
              </a:lnSpc>
              <a:spcBef>
                <a:spcPts val="2985"/>
              </a:spcBef>
            </a:pP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Culture</a:t>
            </a:r>
            <a:r>
              <a:rPr sz="1950" spc="-6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Signature</a:t>
            </a:r>
            <a:r>
              <a:rPr sz="1950" spc="-6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was</a:t>
            </a:r>
            <a:r>
              <a:rPr sz="1950" spc="-55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used</a:t>
            </a:r>
            <a:r>
              <a:rPr sz="1950" spc="-6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in</a:t>
            </a:r>
            <a:r>
              <a:rPr sz="1950" spc="-55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this</a:t>
            </a:r>
            <a:r>
              <a:rPr sz="1950" spc="-6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spc="-10" dirty="0">
                <a:solidFill>
                  <a:srgbClr val="002B43"/>
                </a:solidFill>
                <a:latin typeface="Arial"/>
                <a:cs typeface="Arial"/>
              </a:rPr>
              <a:t>CEO’s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placement.</a:t>
            </a:r>
            <a:r>
              <a:rPr sz="1950" spc="-45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One</a:t>
            </a:r>
            <a:r>
              <a:rPr sz="1950" spc="-45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year</a:t>
            </a:r>
            <a:r>
              <a:rPr sz="1950" spc="-4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spc="-30" dirty="0">
                <a:solidFill>
                  <a:srgbClr val="002B43"/>
                </a:solidFill>
                <a:latin typeface="Arial"/>
                <a:cs typeface="Arial"/>
              </a:rPr>
              <a:t>later,</a:t>
            </a:r>
            <a:r>
              <a:rPr sz="1950" spc="-45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after</a:t>
            </a:r>
            <a:r>
              <a:rPr sz="1950" spc="-4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spc="-10" dirty="0">
                <a:solidFill>
                  <a:srgbClr val="002B43"/>
                </a:solidFill>
                <a:latin typeface="Arial"/>
                <a:cs typeface="Arial"/>
              </a:rPr>
              <a:t>having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replaced</a:t>
            </a:r>
            <a:r>
              <a:rPr sz="1950" spc="-3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half</a:t>
            </a:r>
            <a:r>
              <a:rPr sz="1950" spc="-25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of</a:t>
            </a:r>
            <a:r>
              <a:rPr sz="1950" spc="-3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the</a:t>
            </a:r>
            <a:r>
              <a:rPr sz="1950" spc="-25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executive</a:t>
            </a:r>
            <a:r>
              <a:rPr sz="1950" spc="-3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team,</a:t>
            </a:r>
            <a:r>
              <a:rPr sz="1950" spc="-25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the</a:t>
            </a:r>
            <a:r>
              <a:rPr sz="1950" spc="-3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spc="-25" dirty="0">
                <a:solidFill>
                  <a:srgbClr val="002B43"/>
                </a:solidFill>
                <a:latin typeface="Arial"/>
                <a:cs typeface="Arial"/>
              </a:rPr>
              <a:t>CEO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asked</a:t>
            </a:r>
            <a:r>
              <a:rPr sz="1950" spc="-2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to</a:t>
            </a:r>
            <a:r>
              <a:rPr sz="1950" spc="-15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measure</a:t>
            </a:r>
            <a:r>
              <a:rPr sz="1950" spc="-2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progress</a:t>
            </a:r>
            <a:r>
              <a:rPr sz="1950" spc="-15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in</a:t>
            </a:r>
            <a:r>
              <a:rPr sz="1950" spc="-2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the</a:t>
            </a:r>
            <a:r>
              <a:rPr sz="1950" spc="-15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spc="-10" dirty="0">
                <a:solidFill>
                  <a:srgbClr val="002B43"/>
                </a:solidFill>
                <a:latin typeface="Arial"/>
                <a:cs typeface="Arial"/>
              </a:rPr>
              <a:t>culture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being</a:t>
            </a:r>
            <a:r>
              <a:rPr sz="1950" spc="-25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shaped.</a:t>
            </a:r>
            <a:r>
              <a:rPr sz="1950" spc="-25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spc="-10" dirty="0">
                <a:solidFill>
                  <a:srgbClr val="002B43"/>
                </a:solidFill>
                <a:latin typeface="Arial"/>
                <a:cs typeface="Arial"/>
              </a:rPr>
              <a:t>Repeating</a:t>
            </a:r>
            <a:r>
              <a:rPr sz="1950" spc="-25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Culture</a:t>
            </a:r>
            <a:r>
              <a:rPr sz="1950" spc="-25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spc="-10" dirty="0">
                <a:solidFill>
                  <a:srgbClr val="002B43"/>
                </a:solidFill>
                <a:latin typeface="Arial"/>
                <a:cs typeface="Arial"/>
              </a:rPr>
              <a:t>Signature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showed</a:t>
            </a:r>
            <a:r>
              <a:rPr sz="1950" spc="1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specific</a:t>
            </a:r>
            <a:r>
              <a:rPr sz="1950" spc="1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points</a:t>
            </a:r>
            <a:r>
              <a:rPr sz="1950" spc="15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of</a:t>
            </a:r>
            <a:r>
              <a:rPr sz="1950" spc="1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impact</a:t>
            </a:r>
            <a:r>
              <a:rPr sz="1950" spc="1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that</a:t>
            </a:r>
            <a:r>
              <a:rPr sz="1950" spc="15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spc="-25" dirty="0">
                <a:solidFill>
                  <a:srgbClr val="002B43"/>
                </a:solidFill>
                <a:latin typeface="Arial"/>
                <a:cs typeface="Arial"/>
              </a:rPr>
              <a:t>the </a:t>
            </a:r>
            <a:r>
              <a:rPr sz="1950" spc="-85" dirty="0">
                <a:solidFill>
                  <a:srgbClr val="002B43"/>
                </a:solidFill>
                <a:latin typeface="Arial"/>
                <a:cs typeface="Arial"/>
              </a:rPr>
              <a:t>CEO</a:t>
            </a:r>
            <a:r>
              <a:rPr sz="1950" spc="-2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had</a:t>
            </a:r>
            <a:r>
              <a:rPr sz="1950" spc="-15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made</a:t>
            </a:r>
            <a:r>
              <a:rPr sz="1950" spc="-2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and</a:t>
            </a:r>
            <a:r>
              <a:rPr sz="1950" spc="-15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inspired</a:t>
            </a:r>
            <a:r>
              <a:rPr sz="1950" spc="-2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the</a:t>
            </a:r>
            <a:r>
              <a:rPr sz="1950" spc="-15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team</a:t>
            </a:r>
            <a:r>
              <a:rPr sz="1950" spc="-2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spc="-25" dirty="0">
                <a:solidFill>
                  <a:srgbClr val="002B43"/>
                </a:solidFill>
                <a:latin typeface="Arial"/>
                <a:cs typeface="Arial"/>
              </a:rPr>
              <a:t>to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further</a:t>
            </a:r>
            <a:r>
              <a:rPr sz="1950" spc="25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its</a:t>
            </a:r>
            <a:r>
              <a:rPr sz="1950" spc="25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growth</a:t>
            </a:r>
            <a:r>
              <a:rPr sz="1950" spc="25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through</a:t>
            </a:r>
            <a:r>
              <a:rPr sz="1950" spc="25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a</a:t>
            </a:r>
            <a:r>
              <a:rPr sz="1950" spc="25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spc="-10" dirty="0">
                <a:solidFill>
                  <a:srgbClr val="002B43"/>
                </a:solidFill>
                <a:latin typeface="Arial"/>
                <a:cs typeface="Arial"/>
              </a:rPr>
              <a:t>custom</a:t>
            </a:r>
            <a:endParaRPr sz="19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sz="1950" spc="-80" dirty="0">
                <a:solidFill>
                  <a:srgbClr val="002B43"/>
                </a:solidFill>
                <a:latin typeface="Arial"/>
                <a:cs typeface="Arial"/>
              </a:rPr>
              <a:t>Team</a:t>
            </a:r>
            <a:r>
              <a:rPr sz="1950" spc="-55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spc="-10" dirty="0">
                <a:solidFill>
                  <a:srgbClr val="002B43"/>
                </a:solidFill>
                <a:latin typeface="Arial"/>
                <a:cs typeface="Arial"/>
              </a:rPr>
              <a:t>Journey.</a:t>
            </a:r>
            <a:endParaRPr sz="1950">
              <a:latin typeface="Arial"/>
              <a:cs typeface="Arial"/>
            </a:endParaRPr>
          </a:p>
          <a:p>
            <a:pPr marL="12700" marR="822960">
              <a:lnSpc>
                <a:spcPct val="101499"/>
              </a:lnSpc>
              <a:spcBef>
                <a:spcPts val="1085"/>
              </a:spcBef>
            </a:pPr>
            <a:r>
              <a:rPr sz="1950" spc="-10" dirty="0">
                <a:solidFill>
                  <a:srgbClr val="002B43"/>
                </a:solidFill>
                <a:latin typeface="Arial"/>
                <a:cs typeface="Arial"/>
              </a:rPr>
              <a:t>This</a:t>
            </a:r>
            <a:r>
              <a:rPr sz="1950" spc="-7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spc="-10" dirty="0">
                <a:solidFill>
                  <a:srgbClr val="002B43"/>
                </a:solidFill>
                <a:latin typeface="Arial"/>
                <a:cs typeface="Arial"/>
              </a:rPr>
              <a:t>Private</a:t>
            </a:r>
            <a:r>
              <a:rPr sz="1950" spc="-7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spc="-10" dirty="0">
                <a:solidFill>
                  <a:srgbClr val="002B43"/>
                </a:solidFill>
                <a:latin typeface="Arial"/>
                <a:cs typeface="Arial"/>
              </a:rPr>
              <a:t>Equity</a:t>
            </a:r>
            <a:r>
              <a:rPr sz="1950" spc="-7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firm</a:t>
            </a:r>
            <a:r>
              <a:rPr sz="1950" spc="-7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utilizes</a:t>
            </a:r>
            <a:r>
              <a:rPr sz="1950" spc="-7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spc="-10" dirty="0">
                <a:solidFill>
                  <a:srgbClr val="002B43"/>
                </a:solidFill>
                <a:latin typeface="Arial"/>
                <a:cs typeface="Arial"/>
              </a:rPr>
              <a:t>Culture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Signature</a:t>
            </a:r>
            <a:r>
              <a:rPr sz="1950" spc="5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routinely</a:t>
            </a:r>
            <a:r>
              <a:rPr sz="1950" spc="1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in</a:t>
            </a:r>
            <a:r>
              <a:rPr sz="1950" spc="1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their</a:t>
            </a:r>
            <a:r>
              <a:rPr sz="1950" spc="5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spc="-30" dirty="0">
                <a:solidFill>
                  <a:srgbClr val="002B43"/>
                </a:solidFill>
                <a:latin typeface="Arial"/>
                <a:cs typeface="Arial"/>
              </a:rPr>
              <a:t>C-</a:t>
            </a:r>
            <a:r>
              <a:rPr sz="1950" spc="-10" dirty="0">
                <a:solidFill>
                  <a:srgbClr val="002B43"/>
                </a:solidFill>
                <a:latin typeface="Arial"/>
                <a:cs typeface="Arial"/>
              </a:rPr>
              <a:t>suite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searches</a:t>
            </a:r>
            <a:r>
              <a:rPr sz="1950" spc="-2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due</a:t>
            </a:r>
            <a:r>
              <a:rPr sz="1950" spc="-15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to</a:t>
            </a:r>
            <a:r>
              <a:rPr sz="1950" spc="-15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the</a:t>
            </a:r>
            <a:r>
              <a:rPr sz="1950" spc="-15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spc="-10" dirty="0">
                <a:solidFill>
                  <a:srgbClr val="002B43"/>
                </a:solidFill>
                <a:latin typeface="Arial"/>
                <a:cs typeface="Arial"/>
              </a:rPr>
              <a:t>data-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rich</a:t>
            </a:r>
            <a:r>
              <a:rPr sz="1950" spc="-15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spc="-10" dirty="0">
                <a:solidFill>
                  <a:srgbClr val="002B43"/>
                </a:solidFill>
                <a:latin typeface="Arial"/>
                <a:cs typeface="Arial"/>
              </a:rPr>
              <a:t>insights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that</a:t>
            </a:r>
            <a:r>
              <a:rPr sz="1950" spc="-25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lead</a:t>
            </a:r>
            <a:r>
              <a:rPr sz="1950" spc="-2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to</a:t>
            </a:r>
            <a:r>
              <a:rPr sz="1950" spc="-2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successful</a:t>
            </a:r>
            <a:r>
              <a:rPr sz="1950" spc="-2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spc="-10" dirty="0">
                <a:solidFill>
                  <a:srgbClr val="002B43"/>
                </a:solidFill>
                <a:latin typeface="Arial"/>
                <a:cs typeface="Arial"/>
              </a:rPr>
              <a:t>placements.</a:t>
            </a:r>
            <a:endParaRPr sz="1950">
              <a:latin typeface="Arial"/>
              <a:cs typeface="Arial"/>
            </a:endParaRPr>
          </a:p>
          <a:p>
            <a:pPr marL="12700" marR="5080">
              <a:lnSpc>
                <a:spcPct val="101499"/>
              </a:lnSpc>
              <a:spcBef>
                <a:spcPts val="1420"/>
              </a:spcBef>
            </a:pP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Culture</a:t>
            </a:r>
            <a:r>
              <a:rPr sz="1950" spc="3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Signature</a:t>
            </a:r>
            <a:r>
              <a:rPr sz="1950" spc="35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contributed</a:t>
            </a:r>
            <a:r>
              <a:rPr sz="1950" spc="3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to</a:t>
            </a:r>
            <a:r>
              <a:rPr sz="1950" spc="35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the</a:t>
            </a:r>
            <a:r>
              <a:rPr sz="1950" spc="35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spc="-10" dirty="0">
                <a:solidFill>
                  <a:srgbClr val="002B43"/>
                </a:solidFill>
                <a:latin typeface="Arial"/>
                <a:cs typeface="Arial"/>
              </a:rPr>
              <a:t>selection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of</a:t>
            </a:r>
            <a:r>
              <a:rPr sz="1950" spc="1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this</a:t>
            </a:r>
            <a:r>
              <a:rPr sz="1950" spc="1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spc="-85" dirty="0">
                <a:solidFill>
                  <a:srgbClr val="002B43"/>
                </a:solidFill>
                <a:latin typeface="Arial"/>
                <a:cs typeface="Arial"/>
              </a:rPr>
              <a:t>CEO</a:t>
            </a:r>
            <a:r>
              <a:rPr sz="1950" spc="1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to</a:t>
            </a:r>
            <a:r>
              <a:rPr sz="1950" spc="1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follow</a:t>
            </a:r>
            <a:r>
              <a:rPr sz="1950" spc="15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the</a:t>
            </a:r>
            <a:r>
              <a:rPr sz="1950" spc="1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spc="-10" dirty="0">
                <a:solidFill>
                  <a:srgbClr val="002B43"/>
                </a:solidFill>
                <a:latin typeface="Arial"/>
                <a:cs typeface="Arial"/>
              </a:rPr>
              <a:t>company’s</a:t>
            </a:r>
            <a:r>
              <a:rPr sz="1950" spc="1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spc="-10" dirty="0">
                <a:solidFill>
                  <a:srgbClr val="002B43"/>
                </a:solidFill>
                <a:latin typeface="Arial"/>
                <a:cs typeface="Arial"/>
              </a:rPr>
              <a:t>founder.</a:t>
            </a:r>
            <a:endParaRPr sz="1950">
              <a:latin typeface="Arial"/>
              <a:cs typeface="Arial"/>
            </a:endParaRPr>
          </a:p>
          <a:p>
            <a:pPr marL="12700" marR="14604">
              <a:lnSpc>
                <a:spcPct val="101499"/>
              </a:lnSpc>
            </a:pP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He</a:t>
            </a:r>
            <a:r>
              <a:rPr sz="1950" spc="-35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re-imagined</a:t>
            </a:r>
            <a:r>
              <a:rPr sz="1950" spc="-3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the</a:t>
            </a:r>
            <a:r>
              <a:rPr sz="1950" spc="-3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values</a:t>
            </a:r>
            <a:r>
              <a:rPr sz="1950" spc="-3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and</a:t>
            </a:r>
            <a:r>
              <a:rPr sz="1950" spc="-3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spc="-10" dirty="0">
                <a:solidFill>
                  <a:srgbClr val="002B43"/>
                </a:solidFill>
                <a:latin typeface="Arial"/>
                <a:cs typeface="Arial"/>
              </a:rPr>
              <a:t>guiding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behaviors</a:t>
            </a:r>
            <a:r>
              <a:rPr sz="1950" spc="-1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that</a:t>
            </a:r>
            <a:r>
              <a:rPr sz="1950" spc="-1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enabled</a:t>
            </a:r>
            <a:r>
              <a:rPr sz="1950" spc="-1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the</a:t>
            </a:r>
            <a:r>
              <a:rPr sz="1950" spc="-5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executive</a:t>
            </a:r>
            <a:r>
              <a:rPr sz="1950" spc="-1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team</a:t>
            </a:r>
            <a:r>
              <a:rPr sz="1950" spc="-1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spc="-25" dirty="0">
                <a:solidFill>
                  <a:srgbClr val="002B43"/>
                </a:solidFill>
                <a:latin typeface="Arial"/>
                <a:cs typeface="Arial"/>
              </a:rPr>
              <a:t>to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lead</a:t>
            </a:r>
            <a:r>
              <a:rPr sz="1950" spc="-15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under</a:t>
            </a:r>
            <a:r>
              <a:rPr sz="1950" spc="-1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the</a:t>
            </a:r>
            <a:r>
              <a:rPr sz="1950" spc="-10" dirty="0">
                <a:solidFill>
                  <a:srgbClr val="002B43"/>
                </a:solidFill>
                <a:latin typeface="Arial"/>
                <a:cs typeface="Arial"/>
              </a:rPr>
              <a:t> company’s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new</a:t>
            </a:r>
            <a:r>
              <a:rPr sz="1950" spc="-15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spc="-10" dirty="0">
                <a:solidFill>
                  <a:srgbClr val="002B43"/>
                </a:solidFill>
                <a:latin typeface="Arial"/>
                <a:cs typeface="Arial"/>
              </a:rPr>
              <a:t>vision. Culture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Signature</a:t>
            </a:r>
            <a:r>
              <a:rPr sz="1950" spc="2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provided</a:t>
            </a:r>
            <a:r>
              <a:rPr sz="1950" spc="2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the</a:t>
            </a:r>
            <a:r>
              <a:rPr sz="1950" spc="2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baseline</a:t>
            </a:r>
            <a:r>
              <a:rPr sz="1950" spc="2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to</a:t>
            </a:r>
            <a:r>
              <a:rPr sz="1950" spc="2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spc="-10" dirty="0">
                <a:solidFill>
                  <a:srgbClr val="002B43"/>
                </a:solidFill>
                <a:latin typeface="Arial"/>
                <a:cs typeface="Arial"/>
              </a:rPr>
              <a:t>measure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their</a:t>
            </a:r>
            <a:r>
              <a:rPr sz="1950" spc="75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002B43"/>
                </a:solidFill>
                <a:latin typeface="Arial"/>
                <a:cs typeface="Arial"/>
              </a:rPr>
              <a:t>on-going</a:t>
            </a:r>
            <a:r>
              <a:rPr sz="1950" spc="80" dirty="0">
                <a:solidFill>
                  <a:srgbClr val="002B43"/>
                </a:solidFill>
                <a:latin typeface="Arial"/>
                <a:cs typeface="Arial"/>
              </a:rPr>
              <a:t> </a:t>
            </a:r>
            <a:r>
              <a:rPr sz="1950" spc="-10" dirty="0">
                <a:solidFill>
                  <a:srgbClr val="002B43"/>
                </a:solidFill>
                <a:latin typeface="Arial"/>
                <a:cs typeface="Arial"/>
              </a:rPr>
              <a:t>progress.</a:t>
            </a:r>
            <a:endParaRPr sz="195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880287" y="649400"/>
            <a:ext cx="4544060" cy="697420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135"/>
              </a:spcBef>
            </a:pPr>
            <a:r>
              <a:rPr sz="2600" spc="-235" dirty="0">
                <a:solidFill>
                  <a:srgbClr val="FFCA6E"/>
                </a:solidFill>
                <a:latin typeface="Arial Black"/>
                <a:cs typeface="Arial Black"/>
              </a:rPr>
              <a:t>When</a:t>
            </a:r>
            <a:r>
              <a:rPr sz="2600" spc="-185" dirty="0">
                <a:solidFill>
                  <a:srgbClr val="FFCA6E"/>
                </a:solidFill>
                <a:latin typeface="Arial Black"/>
                <a:cs typeface="Arial Black"/>
              </a:rPr>
              <a:t> </a:t>
            </a:r>
            <a:r>
              <a:rPr sz="2600" spc="-254" dirty="0">
                <a:solidFill>
                  <a:srgbClr val="FFCA6E"/>
                </a:solidFill>
                <a:latin typeface="Arial Black"/>
                <a:cs typeface="Arial Black"/>
              </a:rPr>
              <a:t>to</a:t>
            </a:r>
            <a:r>
              <a:rPr sz="2600" spc="-185" dirty="0">
                <a:solidFill>
                  <a:srgbClr val="FFCA6E"/>
                </a:solidFill>
                <a:latin typeface="Arial Black"/>
                <a:cs typeface="Arial Black"/>
              </a:rPr>
              <a:t> </a:t>
            </a:r>
            <a:r>
              <a:rPr sz="2600" spc="-320" dirty="0">
                <a:solidFill>
                  <a:srgbClr val="FFCA6E"/>
                </a:solidFill>
                <a:latin typeface="Arial Black"/>
                <a:cs typeface="Arial Black"/>
              </a:rPr>
              <a:t>Use</a:t>
            </a:r>
            <a:endParaRPr sz="2600">
              <a:latin typeface="Arial Black"/>
              <a:cs typeface="Arial Black"/>
            </a:endParaRPr>
          </a:p>
          <a:p>
            <a:pPr marL="12700" marR="1016635">
              <a:lnSpc>
                <a:spcPct val="101499"/>
              </a:lnSpc>
              <a:spcBef>
                <a:spcPts val="2950"/>
              </a:spcBef>
            </a:pPr>
            <a:r>
              <a:rPr sz="1950" spc="-185" dirty="0">
                <a:solidFill>
                  <a:srgbClr val="FFCA6E"/>
                </a:solidFill>
                <a:latin typeface="Arial Black"/>
                <a:cs typeface="Arial Black"/>
              </a:rPr>
              <a:t>Culture</a:t>
            </a:r>
            <a:r>
              <a:rPr sz="1950" spc="-110" dirty="0">
                <a:solidFill>
                  <a:srgbClr val="FFCA6E"/>
                </a:solidFill>
                <a:latin typeface="Arial Black"/>
                <a:cs typeface="Arial Black"/>
              </a:rPr>
              <a:t> </a:t>
            </a:r>
            <a:r>
              <a:rPr sz="1950" spc="-190" dirty="0">
                <a:solidFill>
                  <a:srgbClr val="FFCA6E"/>
                </a:solidFill>
                <a:latin typeface="Arial Black"/>
                <a:cs typeface="Arial Black"/>
              </a:rPr>
              <a:t>Signature</a:t>
            </a:r>
            <a:r>
              <a:rPr sz="1950" spc="-110" dirty="0">
                <a:solidFill>
                  <a:srgbClr val="FFCA6E"/>
                </a:solidFill>
                <a:latin typeface="Arial Black"/>
                <a:cs typeface="Arial Black"/>
              </a:rPr>
              <a:t> </a:t>
            </a:r>
            <a:r>
              <a:rPr sz="1950" spc="-210" dirty="0">
                <a:solidFill>
                  <a:srgbClr val="FFCA6E"/>
                </a:solidFill>
                <a:latin typeface="Arial Black"/>
                <a:cs typeface="Arial Black"/>
              </a:rPr>
              <a:t>is</a:t>
            </a:r>
            <a:r>
              <a:rPr sz="1950" spc="-110" dirty="0">
                <a:solidFill>
                  <a:srgbClr val="FFCA6E"/>
                </a:solidFill>
                <a:latin typeface="Arial Black"/>
                <a:cs typeface="Arial Black"/>
              </a:rPr>
              <a:t> </a:t>
            </a:r>
            <a:r>
              <a:rPr sz="1950" spc="-195" dirty="0">
                <a:solidFill>
                  <a:srgbClr val="FFCA6E"/>
                </a:solidFill>
                <a:latin typeface="Arial Black"/>
                <a:cs typeface="Arial Black"/>
              </a:rPr>
              <a:t>used</a:t>
            </a:r>
            <a:r>
              <a:rPr sz="1950" spc="-110" dirty="0">
                <a:solidFill>
                  <a:srgbClr val="FFCA6E"/>
                </a:solidFill>
                <a:latin typeface="Arial Black"/>
                <a:cs typeface="Arial Black"/>
              </a:rPr>
              <a:t> </a:t>
            </a:r>
            <a:r>
              <a:rPr sz="1950" spc="-25" dirty="0">
                <a:solidFill>
                  <a:srgbClr val="FFCA6E"/>
                </a:solidFill>
                <a:latin typeface="Arial Black"/>
                <a:cs typeface="Arial Black"/>
              </a:rPr>
              <a:t>by </a:t>
            </a:r>
            <a:r>
              <a:rPr sz="1950" spc="-175" dirty="0">
                <a:solidFill>
                  <a:srgbClr val="FFCA6E"/>
                </a:solidFill>
                <a:latin typeface="Arial Black"/>
                <a:cs typeface="Arial Black"/>
              </a:rPr>
              <a:t>top</a:t>
            </a:r>
            <a:r>
              <a:rPr sz="1950" spc="-120" dirty="0">
                <a:solidFill>
                  <a:srgbClr val="FFCA6E"/>
                </a:solidFill>
                <a:latin typeface="Arial Black"/>
                <a:cs typeface="Arial Black"/>
              </a:rPr>
              <a:t> </a:t>
            </a:r>
            <a:r>
              <a:rPr sz="1950" spc="-185" dirty="0">
                <a:solidFill>
                  <a:srgbClr val="FFCA6E"/>
                </a:solidFill>
                <a:latin typeface="Arial Black"/>
                <a:cs typeface="Arial Black"/>
              </a:rPr>
              <a:t>organizations</a:t>
            </a:r>
            <a:r>
              <a:rPr sz="1950" spc="-114" dirty="0">
                <a:solidFill>
                  <a:srgbClr val="FFCA6E"/>
                </a:solidFill>
                <a:latin typeface="Arial Black"/>
                <a:cs typeface="Arial Black"/>
              </a:rPr>
              <a:t> </a:t>
            </a:r>
            <a:r>
              <a:rPr sz="1950" spc="-190" dirty="0">
                <a:solidFill>
                  <a:srgbClr val="FFCA6E"/>
                </a:solidFill>
                <a:latin typeface="Arial Black"/>
                <a:cs typeface="Arial Black"/>
              </a:rPr>
              <a:t>every</a:t>
            </a:r>
            <a:r>
              <a:rPr sz="1950" spc="-114" dirty="0">
                <a:solidFill>
                  <a:srgbClr val="FFCA6E"/>
                </a:solidFill>
                <a:latin typeface="Arial Black"/>
                <a:cs typeface="Arial Black"/>
              </a:rPr>
              <a:t> </a:t>
            </a:r>
            <a:r>
              <a:rPr sz="1950" spc="-190" dirty="0">
                <a:solidFill>
                  <a:srgbClr val="FFCA6E"/>
                </a:solidFill>
                <a:latin typeface="Arial Black"/>
                <a:cs typeface="Arial Black"/>
              </a:rPr>
              <a:t>day</a:t>
            </a:r>
            <a:r>
              <a:rPr sz="1950" spc="-114" dirty="0">
                <a:solidFill>
                  <a:srgbClr val="FFCA6E"/>
                </a:solidFill>
                <a:latin typeface="Arial Black"/>
                <a:cs typeface="Arial Black"/>
              </a:rPr>
              <a:t> </a:t>
            </a:r>
            <a:r>
              <a:rPr sz="1950" spc="-155" dirty="0">
                <a:solidFill>
                  <a:srgbClr val="FFCA6E"/>
                </a:solidFill>
                <a:latin typeface="Arial Black"/>
                <a:cs typeface="Arial Black"/>
              </a:rPr>
              <a:t>to:</a:t>
            </a:r>
            <a:endParaRPr sz="1950">
              <a:latin typeface="Arial Black"/>
              <a:cs typeface="Arial Black"/>
            </a:endParaRPr>
          </a:p>
          <a:p>
            <a:pPr marL="13335" marR="204470">
              <a:lnSpc>
                <a:spcPct val="101499"/>
              </a:lnSpc>
              <a:spcBef>
                <a:spcPts val="1820"/>
              </a:spcBef>
            </a:pP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Provide</a:t>
            </a:r>
            <a:r>
              <a:rPr sz="195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95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view</a:t>
            </a:r>
            <a:r>
              <a:rPr sz="195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on</a:t>
            </a:r>
            <a:r>
              <a:rPr sz="195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how</a:t>
            </a:r>
            <a:r>
              <a:rPr sz="195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95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culture</a:t>
            </a:r>
            <a:r>
              <a:rPr sz="195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95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spc="-25" dirty="0">
                <a:solidFill>
                  <a:srgbClr val="FFFFFF"/>
                </a:solidFill>
                <a:latin typeface="Arial"/>
                <a:cs typeface="Arial"/>
              </a:rPr>
              <a:t>its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executive</a:t>
            </a:r>
            <a:r>
              <a:rPr sz="195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team</a:t>
            </a:r>
            <a:r>
              <a:rPr sz="195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is</a:t>
            </a:r>
            <a:r>
              <a:rPr sz="195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influencing</a:t>
            </a:r>
            <a:r>
              <a:rPr sz="195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spc="-10" dirty="0">
                <a:solidFill>
                  <a:srgbClr val="FFFFFF"/>
                </a:solidFill>
                <a:latin typeface="Arial"/>
                <a:cs typeface="Arial"/>
              </a:rPr>
              <a:t>strategic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195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operational</a:t>
            </a:r>
            <a:r>
              <a:rPr sz="1950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spc="-10" dirty="0">
                <a:solidFill>
                  <a:srgbClr val="FFFFFF"/>
                </a:solidFill>
                <a:latin typeface="Arial"/>
                <a:cs typeface="Arial"/>
              </a:rPr>
              <a:t>decisions.</a:t>
            </a:r>
            <a:endParaRPr sz="1950">
              <a:latin typeface="Arial"/>
              <a:cs typeface="Arial"/>
            </a:endParaRPr>
          </a:p>
          <a:p>
            <a:pPr marL="13335" marR="459105">
              <a:lnSpc>
                <a:spcPct val="101499"/>
              </a:lnSpc>
              <a:spcBef>
                <a:spcPts val="1380"/>
              </a:spcBef>
            </a:pP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Make</a:t>
            </a:r>
            <a:r>
              <a:rPr sz="195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95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more</a:t>
            </a:r>
            <a:r>
              <a:rPr sz="195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informed</a:t>
            </a:r>
            <a:r>
              <a:rPr sz="195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decision</a:t>
            </a:r>
            <a:r>
              <a:rPr sz="195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sz="195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spc="-25" dirty="0">
                <a:solidFill>
                  <a:srgbClr val="FFFFFF"/>
                </a:solidFill>
                <a:latin typeface="Arial"/>
                <a:cs typeface="Arial"/>
              </a:rPr>
              <a:t>an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executive</a:t>
            </a:r>
            <a:r>
              <a:rPr sz="195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search</a:t>
            </a:r>
            <a:r>
              <a:rPr sz="195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or</a:t>
            </a:r>
            <a:r>
              <a:rPr sz="195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spc="-30" dirty="0">
                <a:solidFill>
                  <a:srgbClr val="FFFFFF"/>
                </a:solidFill>
                <a:latin typeface="Arial"/>
                <a:cs typeface="Arial"/>
              </a:rPr>
              <a:t>C-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suite</a:t>
            </a:r>
            <a:r>
              <a:rPr sz="195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spc="-10" dirty="0">
                <a:solidFill>
                  <a:srgbClr val="FFFFFF"/>
                </a:solidFill>
                <a:latin typeface="Arial"/>
                <a:cs typeface="Arial"/>
              </a:rPr>
              <a:t>selection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process</a:t>
            </a:r>
            <a:r>
              <a:rPr sz="195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by</a:t>
            </a:r>
            <a:r>
              <a:rPr sz="195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Illustrating</a:t>
            </a:r>
            <a:r>
              <a:rPr sz="195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950" spc="-10" dirty="0">
                <a:solidFill>
                  <a:srgbClr val="FFFFFF"/>
                </a:solidFill>
                <a:latin typeface="Arial"/>
                <a:cs typeface="Arial"/>
              </a:rPr>
              <a:t> potential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culture</a:t>
            </a:r>
            <a:r>
              <a:rPr sz="195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impact</a:t>
            </a:r>
            <a:r>
              <a:rPr sz="195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95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each</a:t>
            </a:r>
            <a:r>
              <a:rPr sz="195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spc="-10" dirty="0">
                <a:solidFill>
                  <a:srgbClr val="FFFFFF"/>
                </a:solidFill>
                <a:latin typeface="Arial"/>
                <a:cs typeface="Arial"/>
              </a:rPr>
              <a:t>leader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candidate</a:t>
            </a:r>
            <a:r>
              <a:rPr sz="1950" spc="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being</a:t>
            </a:r>
            <a:r>
              <a:rPr sz="1950" spc="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spc="-10" dirty="0">
                <a:solidFill>
                  <a:srgbClr val="FFFFFF"/>
                </a:solidFill>
                <a:latin typeface="Arial"/>
                <a:cs typeface="Arial"/>
              </a:rPr>
              <a:t>considered.</a:t>
            </a:r>
            <a:endParaRPr sz="1950">
              <a:latin typeface="Arial"/>
              <a:cs typeface="Arial"/>
            </a:endParaRPr>
          </a:p>
          <a:p>
            <a:pPr marL="13335" marR="5080">
              <a:lnSpc>
                <a:spcPct val="101499"/>
              </a:lnSpc>
              <a:spcBef>
                <a:spcPts val="1310"/>
              </a:spcBef>
            </a:pP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Better</a:t>
            </a:r>
            <a:r>
              <a:rPr sz="195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prepare</a:t>
            </a:r>
            <a:r>
              <a:rPr sz="195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sz="195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95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spc="-10" dirty="0">
                <a:solidFill>
                  <a:srgbClr val="FFFFFF"/>
                </a:solidFill>
                <a:latin typeface="Arial"/>
                <a:cs typeface="Arial"/>
              </a:rPr>
              <a:t>success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sz="195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950" spc="-10" dirty="0">
                <a:solidFill>
                  <a:srgbClr val="FFFFFF"/>
                </a:solidFill>
                <a:latin typeface="Arial"/>
                <a:cs typeface="Arial"/>
              </a:rPr>
              <a:t> newly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placed executive</a:t>
            </a:r>
            <a:r>
              <a:rPr sz="195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by</a:t>
            </a:r>
            <a:r>
              <a:rPr sz="195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adding</a:t>
            </a:r>
            <a:r>
              <a:rPr sz="195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spc="-10" dirty="0">
                <a:solidFill>
                  <a:srgbClr val="FFFFFF"/>
                </a:solidFill>
                <a:latin typeface="Arial"/>
                <a:cs typeface="Arial"/>
              </a:rPr>
              <a:t>data-based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insights</a:t>
            </a:r>
            <a:r>
              <a:rPr sz="195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into</a:t>
            </a:r>
            <a:r>
              <a:rPr sz="195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95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onboarding</a:t>
            </a:r>
            <a:r>
              <a:rPr sz="1950" spc="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spc="-10" dirty="0">
                <a:solidFill>
                  <a:srgbClr val="FFFFFF"/>
                </a:solidFill>
                <a:latin typeface="Arial"/>
                <a:cs typeface="Arial"/>
              </a:rPr>
              <a:t>process</a:t>
            </a:r>
            <a:endParaRPr sz="1950">
              <a:latin typeface="Arial"/>
              <a:cs typeface="Arial"/>
            </a:endParaRPr>
          </a:p>
          <a:p>
            <a:pPr marL="13335">
              <a:lnSpc>
                <a:spcPct val="100000"/>
              </a:lnSpc>
              <a:spcBef>
                <a:spcPts val="30"/>
              </a:spcBef>
            </a:pP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that give a</a:t>
            </a:r>
            <a:r>
              <a:rPr sz="195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clearer view of</a:t>
            </a:r>
            <a:r>
              <a:rPr sz="195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1950" spc="-10" dirty="0">
                <a:solidFill>
                  <a:srgbClr val="FFFFFF"/>
                </a:solidFill>
                <a:latin typeface="Arial"/>
                <a:cs typeface="Arial"/>
              </a:rPr>
              <a:t>culture.</a:t>
            </a:r>
            <a:endParaRPr sz="1950">
              <a:latin typeface="Arial"/>
              <a:cs typeface="Arial"/>
            </a:endParaRPr>
          </a:p>
          <a:p>
            <a:pPr marL="13335" marR="371475">
              <a:lnSpc>
                <a:spcPct val="101499"/>
              </a:lnSpc>
              <a:spcBef>
                <a:spcPts val="1350"/>
              </a:spcBef>
            </a:pP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Monitor</a:t>
            </a:r>
            <a:r>
              <a:rPr sz="1950" spc="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their</a:t>
            </a:r>
            <a:r>
              <a:rPr sz="1950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cultural</a:t>
            </a:r>
            <a:r>
              <a:rPr sz="1950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health</a:t>
            </a:r>
            <a:r>
              <a:rPr sz="1950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spc="-10" dirty="0">
                <a:solidFill>
                  <a:srgbClr val="FFFFFF"/>
                </a:solidFill>
                <a:latin typeface="Arial"/>
                <a:cs typeface="Arial"/>
              </a:rPr>
              <a:t>indicators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over</a:t>
            </a:r>
            <a:r>
              <a:rPr sz="195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time</a:t>
            </a:r>
            <a:r>
              <a:rPr sz="195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95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measure</a:t>
            </a:r>
            <a:r>
              <a:rPr sz="195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progress </a:t>
            </a:r>
            <a:r>
              <a:rPr sz="1950" spc="-25" dirty="0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strengthening</a:t>
            </a:r>
            <a:r>
              <a:rPr sz="195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95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spc="-10" dirty="0">
                <a:solidFill>
                  <a:srgbClr val="FFFFFF"/>
                </a:solidFill>
                <a:latin typeface="Arial"/>
                <a:cs typeface="Arial"/>
              </a:rPr>
              <a:t>team’s</a:t>
            </a:r>
            <a:r>
              <a:rPr sz="1950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spc="-10" dirty="0">
                <a:solidFill>
                  <a:srgbClr val="FFFFFF"/>
                </a:solidFill>
                <a:latin typeface="Arial"/>
                <a:cs typeface="Arial"/>
              </a:rPr>
              <a:t>culture</a:t>
            </a:r>
            <a:endParaRPr sz="1950">
              <a:latin typeface="Arial"/>
              <a:cs typeface="Arial"/>
            </a:endParaRPr>
          </a:p>
          <a:p>
            <a:pPr marL="13335">
              <a:lnSpc>
                <a:spcPct val="100000"/>
              </a:lnSpc>
              <a:spcBef>
                <a:spcPts val="35"/>
              </a:spcBef>
            </a:pPr>
            <a:r>
              <a:rPr sz="195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195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950" spc="-10" dirty="0">
                <a:solidFill>
                  <a:srgbClr val="FFFFFF"/>
                </a:solidFill>
                <a:latin typeface="Arial"/>
                <a:cs typeface="Arial"/>
              </a:rPr>
              <a:t>dynamics.</a:t>
            </a:r>
            <a:endParaRPr sz="1950">
              <a:latin typeface="Arial"/>
              <a:cs typeface="Arial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7456671" y="1538176"/>
            <a:ext cx="10598785" cy="8639810"/>
            <a:chOff x="7456671" y="1538176"/>
            <a:chExt cx="10598785" cy="8639810"/>
          </a:xfrm>
        </p:grpSpPr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456671" y="2385796"/>
              <a:ext cx="135451" cy="135451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895520" y="1538176"/>
              <a:ext cx="135451" cy="135451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895520" y="4420777"/>
              <a:ext cx="135451" cy="135451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895520" y="5793132"/>
              <a:ext cx="135451" cy="135451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461661" y="3475752"/>
              <a:ext cx="135451" cy="135451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461661" y="5131969"/>
              <a:ext cx="135451" cy="135451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15402672" y="9716981"/>
              <a:ext cx="2653030" cy="461009"/>
            </a:xfrm>
            <a:custGeom>
              <a:avLst/>
              <a:gdLst/>
              <a:ahLst/>
              <a:cxnLst/>
              <a:rect l="l" t="t" r="r" b="b"/>
              <a:pathLst>
                <a:path w="2653030" h="461009">
                  <a:moveTo>
                    <a:pt x="2652620" y="0"/>
                  </a:moveTo>
                  <a:lnTo>
                    <a:pt x="0" y="0"/>
                  </a:lnTo>
                  <a:lnTo>
                    <a:pt x="0" y="460718"/>
                  </a:lnTo>
                  <a:lnTo>
                    <a:pt x="2652620" y="460718"/>
                  </a:lnTo>
                  <a:lnTo>
                    <a:pt x="2652620" y="0"/>
                  </a:lnTo>
                  <a:close/>
                </a:path>
              </a:pathLst>
            </a:custGeom>
            <a:solidFill>
              <a:srgbClr val="00203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461661" y="6518824"/>
              <a:ext cx="135451" cy="135451"/>
            </a:xfrm>
            <a:prstGeom prst="rect">
              <a:avLst/>
            </a:prstGeom>
          </p:spPr>
        </p:pic>
      </p:grpSp>
      <p:sp>
        <p:nvSpPr>
          <p:cNvPr id="19" name="object 19"/>
          <p:cNvSpPr txBox="1"/>
          <p:nvPr/>
        </p:nvSpPr>
        <p:spPr>
          <a:xfrm>
            <a:off x="15402672" y="9716981"/>
            <a:ext cx="2653030" cy="230504"/>
          </a:xfrm>
          <a:prstGeom prst="rect">
            <a:avLst/>
          </a:prstGeom>
          <a:solidFill>
            <a:srgbClr val="002036"/>
          </a:solidFill>
        </p:spPr>
        <p:txBody>
          <a:bodyPr vert="horz" wrap="square" lIns="0" tIns="49530" rIns="0" bIns="0" rtlCol="0">
            <a:spAutoFit/>
          </a:bodyPr>
          <a:lstStyle/>
          <a:p>
            <a:pPr marL="240665">
              <a:lnSpc>
                <a:spcPts val="1425"/>
              </a:lnSpc>
              <a:spcBef>
                <a:spcPts val="390"/>
              </a:spcBef>
            </a:pPr>
            <a:r>
              <a:rPr sz="1950" spc="-170" dirty="0">
                <a:solidFill>
                  <a:srgbClr val="FFCA6E"/>
                </a:solidFill>
                <a:latin typeface="Arial Black"/>
                <a:cs typeface="Arial Black"/>
                <a:hlinkClick r:id="rId5"/>
              </a:rPr>
              <a:t>www.heidrick.com</a:t>
            </a:r>
            <a:endParaRPr sz="1950">
              <a:latin typeface="Arial Black"/>
              <a:cs typeface="Arial Black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892984" y="8313883"/>
            <a:ext cx="11478260" cy="1403350"/>
          </a:xfrm>
          <a:prstGeom prst="rect">
            <a:avLst/>
          </a:prstGeom>
          <a:solidFill>
            <a:srgbClr val="FFCA6E"/>
          </a:solidFill>
        </p:spPr>
        <p:txBody>
          <a:bodyPr vert="horz" wrap="square" lIns="0" tIns="259079" rIns="0" bIns="0" rtlCol="0">
            <a:spAutoFit/>
          </a:bodyPr>
          <a:lstStyle/>
          <a:p>
            <a:pPr marL="392430" marR="412750">
              <a:lnSpc>
                <a:spcPct val="101000"/>
              </a:lnSpc>
              <a:spcBef>
                <a:spcPts val="2039"/>
              </a:spcBef>
            </a:pPr>
            <a:r>
              <a:rPr sz="2450" spc="-275" dirty="0">
                <a:solidFill>
                  <a:srgbClr val="002036"/>
                </a:solidFill>
                <a:latin typeface="Arial Black"/>
                <a:cs typeface="Arial Black"/>
              </a:rPr>
              <a:t>Contact</a:t>
            </a:r>
            <a:r>
              <a:rPr sz="2450" spc="-175" dirty="0">
                <a:solidFill>
                  <a:srgbClr val="002036"/>
                </a:solidFill>
                <a:latin typeface="Arial Black"/>
                <a:cs typeface="Arial Black"/>
              </a:rPr>
              <a:t> </a:t>
            </a:r>
            <a:r>
              <a:rPr sz="2450" spc="-220" dirty="0">
                <a:solidFill>
                  <a:srgbClr val="002036"/>
                </a:solidFill>
                <a:latin typeface="Arial Black"/>
                <a:cs typeface="Arial Black"/>
              </a:rPr>
              <a:t>your</a:t>
            </a:r>
            <a:r>
              <a:rPr sz="2450" spc="-165" dirty="0">
                <a:solidFill>
                  <a:srgbClr val="002036"/>
                </a:solidFill>
                <a:latin typeface="Arial Black"/>
                <a:cs typeface="Arial Black"/>
              </a:rPr>
              <a:t> </a:t>
            </a:r>
            <a:r>
              <a:rPr sz="2450" spc="-254" dirty="0">
                <a:solidFill>
                  <a:srgbClr val="002036"/>
                </a:solidFill>
                <a:latin typeface="Arial Black"/>
                <a:cs typeface="Arial Black"/>
              </a:rPr>
              <a:t>Heidrick</a:t>
            </a:r>
            <a:r>
              <a:rPr sz="2450" spc="-170" dirty="0">
                <a:solidFill>
                  <a:srgbClr val="002036"/>
                </a:solidFill>
                <a:latin typeface="Arial Black"/>
                <a:cs typeface="Arial Black"/>
              </a:rPr>
              <a:t> </a:t>
            </a:r>
            <a:r>
              <a:rPr sz="2450" spc="-590" dirty="0">
                <a:solidFill>
                  <a:srgbClr val="002036"/>
                </a:solidFill>
                <a:latin typeface="Arial Black"/>
                <a:cs typeface="Arial Black"/>
              </a:rPr>
              <a:t>&amp;</a:t>
            </a:r>
            <a:r>
              <a:rPr sz="2450" spc="-165" dirty="0">
                <a:solidFill>
                  <a:srgbClr val="002036"/>
                </a:solidFill>
                <a:latin typeface="Arial Black"/>
                <a:cs typeface="Arial Black"/>
              </a:rPr>
              <a:t> </a:t>
            </a:r>
            <a:r>
              <a:rPr sz="2450" spc="-250" dirty="0">
                <a:solidFill>
                  <a:srgbClr val="002036"/>
                </a:solidFill>
                <a:latin typeface="Arial Black"/>
                <a:cs typeface="Arial Black"/>
              </a:rPr>
              <a:t>Struggles</a:t>
            </a:r>
            <a:r>
              <a:rPr sz="2450" spc="-165" dirty="0">
                <a:solidFill>
                  <a:srgbClr val="002036"/>
                </a:solidFill>
                <a:latin typeface="Arial Black"/>
                <a:cs typeface="Arial Black"/>
              </a:rPr>
              <a:t> </a:t>
            </a:r>
            <a:r>
              <a:rPr sz="2450" spc="-240" dirty="0">
                <a:solidFill>
                  <a:srgbClr val="002036"/>
                </a:solidFill>
                <a:latin typeface="Arial Black"/>
                <a:cs typeface="Arial Black"/>
              </a:rPr>
              <a:t>Consultant</a:t>
            </a:r>
            <a:r>
              <a:rPr sz="2450" spc="-165" dirty="0">
                <a:solidFill>
                  <a:srgbClr val="002036"/>
                </a:solidFill>
                <a:latin typeface="Arial Black"/>
                <a:cs typeface="Arial Black"/>
              </a:rPr>
              <a:t> </a:t>
            </a:r>
            <a:r>
              <a:rPr sz="2450" spc="-245" dirty="0">
                <a:solidFill>
                  <a:srgbClr val="002036"/>
                </a:solidFill>
                <a:latin typeface="Arial Black"/>
                <a:cs typeface="Arial Black"/>
              </a:rPr>
              <a:t>to</a:t>
            </a:r>
            <a:r>
              <a:rPr sz="2450" spc="-170" dirty="0">
                <a:solidFill>
                  <a:srgbClr val="002036"/>
                </a:solidFill>
                <a:latin typeface="Arial Black"/>
                <a:cs typeface="Arial Black"/>
              </a:rPr>
              <a:t> </a:t>
            </a:r>
            <a:r>
              <a:rPr sz="2450" spc="-250" dirty="0">
                <a:solidFill>
                  <a:srgbClr val="002036"/>
                </a:solidFill>
                <a:latin typeface="Arial Black"/>
                <a:cs typeface="Arial Black"/>
              </a:rPr>
              <a:t>ensure</a:t>
            </a:r>
            <a:r>
              <a:rPr sz="2450" spc="-165" dirty="0">
                <a:solidFill>
                  <a:srgbClr val="002036"/>
                </a:solidFill>
                <a:latin typeface="Arial Black"/>
                <a:cs typeface="Arial Black"/>
              </a:rPr>
              <a:t> </a:t>
            </a:r>
            <a:r>
              <a:rPr sz="2450" spc="-260" dirty="0">
                <a:solidFill>
                  <a:srgbClr val="002036"/>
                </a:solidFill>
                <a:latin typeface="Arial Black"/>
                <a:cs typeface="Arial Black"/>
              </a:rPr>
              <a:t>that</a:t>
            </a:r>
            <a:r>
              <a:rPr sz="2450" spc="-165" dirty="0">
                <a:solidFill>
                  <a:srgbClr val="002036"/>
                </a:solidFill>
                <a:latin typeface="Arial Black"/>
                <a:cs typeface="Arial Black"/>
              </a:rPr>
              <a:t> </a:t>
            </a:r>
            <a:r>
              <a:rPr sz="2450" spc="-220" dirty="0">
                <a:solidFill>
                  <a:srgbClr val="002036"/>
                </a:solidFill>
                <a:latin typeface="Arial Black"/>
                <a:cs typeface="Arial Black"/>
              </a:rPr>
              <a:t>your</a:t>
            </a:r>
            <a:r>
              <a:rPr sz="2450" spc="-165" dirty="0">
                <a:solidFill>
                  <a:srgbClr val="002036"/>
                </a:solidFill>
                <a:latin typeface="Arial Black"/>
                <a:cs typeface="Arial Black"/>
              </a:rPr>
              <a:t> </a:t>
            </a:r>
            <a:r>
              <a:rPr sz="2450" spc="-315" dirty="0">
                <a:solidFill>
                  <a:srgbClr val="002036"/>
                </a:solidFill>
                <a:latin typeface="Arial Black"/>
                <a:cs typeface="Arial Black"/>
              </a:rPr>
              <a:t>executive </a:t>
            </a:r>
            <a:r>
              <a:rPr sz="2450" spc="-280" dirty="0">
                <a:solidFill>
                  <a:srgbClr val="002036"/>
                </a:solidFill>
                <a:latin typeface="Arial Black"/>
                <a:cs typeface="Arial Black"/>
              </a:rPr>
              <a:t>team’s</a:t>
            </a:r>
            <a:r>
              <a:rPr sz="2450" spc="-165" dirty="0">
                <a:solidFill>
                  <a:srgbClr val="002036"/>
                </a:solidFill>
                <a:latin typeface="Arial Black"/>
                <a:cs typeface="Arial Black"/>
              </a:rPr>
              <a:t> </a:t>
            </a:r>
            <a:r>
              <a:rPr sz="2450" spc="-250" dirty="0">
                <a:solidFill>
                  <a:srgbClr val="002036"/>
                </a:solidFill>
                <a:latin typeface="Arial Black"/>
                <a:cs typeface="Arial Black"/>
              </a:rPr>
              <a:t>culture</a:t>
            </a:r>
            <a:r>
              <a:rPr sz="2450" spc="-165" dirty="0">
                <a:solidFill>
                  <a:srgbClr val="002036"/>
                </a:solidFill>
                <a:latin typeface="Arial Black"/>
                <a:cs typeface="Arial Black"/>
              </a:rPr>
              <a:t> </a:t>
            </a:r>
            <a:r>
              <a:rPr sz="2450" spc="-254" dirty="0">
                <a:solidFill>
                  <a:srgbClr val="002036"/>
                </a:solidFill>
                <a:latin typeface="Arial Black"/>
                <a:cs typeface="Arial Black"/>
              </a:rPr>
              <a:t>is</a:t>
            </a:r>
            <a:r>
              <a:rPr sz="2450" spc="-170" dirty="0">
                <a:solidFill>
                  <a:srgbClr val="002036"/>
                </a:solidFill>
                <a:latin typeface="Arial Black"/>
                <a:cs typeface="Arial Black"/>
              </a:rPr>
              <a:t> </a:t>
            </a:r>
            <a:r>
              <a:rPr sz="2450" spc="-245" dirty="0">
                <a:solidFill>
                  <a:srgbClr val="002036"/>
                </a:solidFill>
                <a:latin typeface="Arial Black"/>
                <a:cs typeface="Arial Black"/>
              </a:rPr>
              <a:t>healthy</a:t>
            </a:r>
            <a:r>
              <a:rPr sz="2450" spc="-165" dirty="0">
                <a:solidFill>
                  <a:srgbClr val="002036"/>
                </a:solidFill>
                <a:latin typeface="Arial Black"/>
                <a:cs typeface="Arial Black"/>
              </a:rPr>
              <a:t> </a:t>
            </a:r>
            <a:r>
              <a:rPr sz="2450" spc="-229" dirty="0">
                <a:solidFill>
                  <a:srgbClr val="002036"/>
                </a:solidFill>
                <a:latin typeface="Arial Black"/>
                <a:cs typeface="Arial Black"/>
              </a:rPr>
              <a:t>and</a:t>
            </a:r>
            <a:r>
              <a:rPr sz="2450" spc="-165" dirty="0">
                <a:solidFill>
                  <a:srgbClr val="002036"/>
                </a:solidFill>
                <a:latin typeface="Arial Black"/>
                <a:cs typeface="Arial Black"/>
              </a:rPr>
              <a:t> </a:t>
            </a:r>
            <a:r>
              <a:rPr sz="2450" spc="-235" dirty="0">
                <a:solidFill>
                  <a:srgbClr val="002036"/>
                </a:solidFill>
                <a:latin typeface="Arial Black"/>
                <a:cs typeface="Arial Black"/>
              </a:rPr>
              <a:t>robust</a:t>
            </a:r>
            <a:r>
              <a:rPr sz="2450" spc="-165" dirty="0">
                <a:solidFill>
                  <a:srgbClr val="002036"/>
                </a:solidFill>
                <a:latin typeface="Arial Black"/>
                <a:cs typeface="Arial Black"/>
              </a:rPr>
              <a:t> </a:t>
            </a:r>
            <a:r>
              <a:rPr sz="2450" spc="-215" dirty="0">
                <a:solidFill>
                  <a:srgbClr val="002036"/>
                </a:solidFill>
                <a:latin typeface="Arial Black"/>
                <a:cs typeface="Arial Black"/>
              </a:rPr>
              <a:t>enough</a:t>
            </a:r>
            <a:r>
              <a:rPr sz="2450" spc="-170" dirty="0">
                <a:solidFill>
                  <a:srgbClr val="002036"/>
                </a:solidFill>
                <a:latin typeface="Arial Black"/>
                <a:cs typeface="Arial Black"/>
              </a:rPr>
              <a:t> </a:t>
            </a:r>
            <a:r>
              <a:rPr sz="2450" spc="-204" dirty="0">
                <a:solidFill>
                  <a:srgbClr val="002036"/>
                </a:solidFill>
                <a:latin typeface="Arial Black"/>
                <a:cs typeface="Arial Black"/>
              </a:rPr>
              <a:t>for</a:t>
            </a:r>
            <a:r>
              <a:rPr sz="2450" spc="-165" dirty="0">
                <a:solidFill>
                  <a:srgbClr val="002036"/>
                </a:solidFill>
                <a:latin typeface="Arial Black"/>
                <a:cs typeface="Arial Black"/>
              </a:rPr>
              <a:t> </a:t>
            </a:r>
            <a:r>
              <a:rPr sz="2450" spc="-250" dirty="0">
                <a:solidFill>
                  <a:srgbClr val="002036"/>
                </a:solidFill>
                <a:latin typeface="Arial Black"/>
                <a:cs typeface="Arial Black"/>
              </a:rPr>
              <a:t>the</a:t>
            </a:r>
            <a:r>
              <a:rPr sz="2450" spc="-165" dirty="0">
                <a:solidFill>
                  <a:srgbClr val="002036"/>
                </a:solidFill>
                <a:latin typeface="Arial Black"/>
                <a:cs typeface="Arial Black"/>
              </a:rPr>
              <a:t> </a:t>
            </a:r>
            <a:r>
              <a:rPr sz="2450" spc="-260" dirty="0">
                <a:solidFill>
                  <a:srgbClr val="002036"/>
                </a:solidFill>
                <a:latin typeface="Arial Black"/>
                <a:cs typeface="Arial Black"/>
              </a:rPr>
              <a:t>demands</a:t>
            </a:r>
            <a:r>
              <a:rPr sz="2450" spc="-170" dirty="0">
                <a:solidFill>
                  <a:srgbClr val="002036"/>
                </a:solidFill>
                <a:latin typeface="Arial Black"/>
                <a:cs typeface="Arial Black"/>
              </a:rPr>
              <a:t> </a:t>
            </a:r>
            <a:r>
              <a:rPr sz="2450" spc="-50" dirty="0">
                <a:solidFill>
                  <a:srgbClr val="002036"/>
                </a:solidFill>
                <a:latin typeface="Arial Black"/>
                <a:cs typeface="Arial Black"/>
              </a:rPr>
              <a:t>ahead.</a:t>
            </a:r>
            <a:endParaRPr sz="2450">
              <a:latin typeface="Arial Black"/>
              <a:cs typeface="Arial Black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-12549" y="6180018"/>
            <a:ext cx="5323840" cy="5141595"/>
            <a:chOff x="-12549" y="6180018"/>
            <a:chExt cx="5323840" cy="5141595"/>
          </a:xfrm>
        </p:grpSpPr>
        <p:sp>
          <p:nvSpPr>
            <p:cNvPr id="22" name="object 22"/>
            <p:cNvSpPr/>
            <p:nvPr/>
          </p:nvSpPr>
          <p:spPr>
            <a:xfrm>
              <a:off x="53140" y="7499691"/>
              <a:ext cx="3640454" cy="3054350"/>
            </a:xfrm>
            <a:custGeom>
              <a:avLst/>
              <a:gdLst/>
              <a:ahLst/>
              <a:cxnLst/>
              <a:rect l="l" t="t" r="r" b="b"/>
              <a:pathLst>
                <a:path w="3640454" h="3054350">
                  <a:moveTo>
                    <a:pt x="2682159" y="2495358"/>
                  </a:moveTo>
                  <a:lnTo>
                    <a:pt x="3640035" y="0"/>
                  </a:lnTo>
                </a:path>
                <a:path w="3640454" h="3054350">
                  <a:moveTo>
                    <a:pt x="2682159" y="2495358"/>
                  </a:moveTo>
                  <a:lnTo>
                    <a:pt x="0" y="3054126"/>
                  </a:lnTo>
                </a:path>
              </a:pathLst>
            </a:custGeom>
            <a:ln w="16732">
              <a:solidFill>
                <a:srgbClr val="2CDAD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2735297" y="9995046"/>
              <a:ext cx="939800" cy="1313815"/>
            </a:xfrm>
            <a:custGeom>
              <a:avLst/>
              <a:gdLst/>
              <a:ahLst/>
              <a:cxnLst/>
              <a:rect l="l" t="t" r="r" b="b"/>
              <a:pathLst>
                <a:path w="939800" h="1313815">
                  <a:moveTo>
                    <a:pt x="939342" y="1313509"/>
                  </a:moveTo>
                  <a:lnTo>
                    <a:pt x="0" y="0"/>
                  </a:lnTo>
                </a:path>
              </a:pathLst>
            </a:custGeom>
            <a:ln w="16732">
              <a:solidFill>
                <a:srgbClr val="2CDAD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53133" y="7499686"/>
              <a:ext cx="4152900" cy="3809365"/>
            </a:xfrm>
            <a:custGeom>
              <a:avLst/>
              <a:gdLst/>
              <a:ahLst/>
              <a:cxnLst/>
              <a:rect l="l" t="t" r="r" b="b"/>
              <a:pathLst>
                <a:path w="4152900" h="3809365">
                  <a:moveTo>
                    <a:pt x="3640046" y="0"/>
                  </a:moveTo>
                  <a:lnTo>
                    <a:pt x="0" y="3054137"/>
                  </a:lnTo>
                  <a:lnTo>
                    <a:pt x="1932801" y="3808869"/>
                  </a:lnTo>
                </a:path>
                <a:path w="4152900" h="3809365">
                  <a:moveTo>
                    <a:pt x="4152655" y="3808869"/>
                  </a:moveTo>
                  <a:lnTo>
                    <a:pt x="3640046" y="0"/>
                  </a:lnTo>
                </a:path>
              </a:pathLst>
            </a:custGeom>
            <a:ln w="16732">
              <a:solidFill>
                <a:srgbClr val="2CDAD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764093" y="9023846"/>
              <a:ext cx="1942464" cy="1942464"/>
            </a:xfrm>
            <a:custGeom>
              <a:avLst/>
              <a:gdLst/>
              <a:ahLst/>
              <a:cxnLst/>
              <a:rect l="l" t="t" r="r" b="b"/>
              <a:pathLst>
                <a:path w="1942464" h="1942465">
                  <a:moveTo>
                    <a:pt x="996464" y="97"/>
                  </a:moveTo>
                  <a:lnTo>
                    <a:pt x="950446" y="0"/>
                  </a:lnTo>
                  <a:lnTo>
                    <a:pt x="904667" y="2083"/>
                  </a:lnTo>
                  <a:lnTo>
                    <a:pt x="859198" y="6315"/>
                  </a:lnTo>
                  <a:lnTo>
                    <a:pt x="814113" y="12664"/>
                  </a:lnTo>
                  <a:lnTo>
                    <a:pt x="769481" y="21099"/>
                  </a:lnTo>
                  <a:lnTo>
                    <a:pt x="725376" y="31586"/>
                  </a:lnTo>
                  <a:lnTo>
                    <a:pt x="681870" y="44094"/>
                  </a:lnTo>
                  <a:lnTo>
                    <a:pt x="639034" y="58591"/>
                  </a:lnTo>
                  <a:lnTo>
                    <a:pt x="596940" y="75045"/>
                  </a:lnTo>
                  <a:lnTo>
                    <a:pt x="555660" y="93425"/>
                  </a:lnTo>
                  <a:lnTo>
                    <a:pt x="515265" y="113697"/>
                  </a:lnTo>
                  <a:lnTo>
                    <a:pt x="475829" y="135830"/>
                  </a:lnTo>
                  <a:lnTo>
                    <a:pt x="437422" y="159792"/>
                  </a:lnTo>
                  <a:lnTo>
                    <a:pt x="400117" y="185551"/>
                  </a:lnTo>
                  <a:lnTo>
                    <a:pt x="363985" y="213074"/>
                  </a:lnTo>
                  <a:lnTo>
                    <a:pt x="329098" y="242331"/>
                  </a:lnTo>
                  <a:lnTo>
                    <a:pt x="295529" y="273289"/>
                  </a:lnTo>
                  <a:lnTo>
                    <a:pt x="263348" y="305916"/>
                  </a:lnTo>
                  <a:lnTo>
                    <a:pt x="232629" y="340179"/>
                  </a:lnTo>
                  <a:lnTo>
                    <a:pt x="203442" y="376048"/>
                  </a:lnTo>
                  <a:lnTo>
                    <a:pt x="175860" y="413489"/>
                  </a:lnTo>
                  <a:lnTo>
                    <a:pt x="149955" y="452471"/>
                  </a:lnTo>
                  <a:lnTo>
                    <a:pt x="125798" y="492963"/>
                  </a:lnTo>
                  <a:lnTo>
                    <a:pt x="103462" y="534931"/>
                  </a:lnTo>
                  <a:lnTo>
                    <a:pt x="83018" y="578344"/>
                  </a:lnTo>
                  <a:lnTo>
                    <a:pt x="64537" y="623170"/>
                  </a:lnTo>
                  <a:lnTo>
                    <a:pt x="48277" y="668847"/>
                  </a:lnTo>
                  <a:lnTo>
                    <a:pt x="34421" y="714789"/>
                  </a:lnTo>
                  <a:lnTo>
                    <a:pt x="22938" y="760924"/>
                  </a:lnTo>
                  <a:lnTo>
                    <a:pt x="13796" y="807179"/>
                  </a:lnTo>
                  <a:lnTo>
                    <a:pt x="6964" y="853482"/>
                  </a:lnTo>
                  <a:lnTo>
                    <a:pt x="2408" y="899762"/>
                  </a:lnTo>
                  <a:lnTo>
                    <a:pt x="97" y="945947"/>
                  </a:lnTo>
                  <a:lnTo>
                    <a:pt x="0" y="991965"/>
                  </a:lnTo>
                  <a:lnTo>
                    <a:pt x="2083" y="1037744"/>
                  </a:lnTo>
                  <a:lnTo>
                    <a:pt x="6315" y="1083212"/>
                  </a:lnTo>
                  <a:lnTo>
                    <a:pt x="12664" y="1128297"/>
                  </a:lnTo>
                  <a:lnTo>
                    <a:pt x="21099" y="1172928"/>
                  </a:lnTo>
                  <a:lnTo>
                    <a:pt x="31586" y="1217032"/>
                  </a:lnTo>
                  <a:lnTo>
                    <a:pt x="44094" y="1260538"/>
                  </a:lnTo>
                  <a:lnTo>
                    <a:pt x="58591" y="1303374"/>
                  </a:lnTo>
                  <a:lnTo>
                    <a:pt x="75045" y="1345468"/>
                  </a:lnTo>
                  <a:lnTo>
                    <a:pt x="93425" y="1386747"/>
                  </a:lnTo>
                  <a:lnTo>
                    <a:pt x="113697" y="1427141"/>
                  </a:lnTo>
                  <a:lnTo>
                    <a:pt x="135830" y="1466577"/>
                  </a:lnTo>
                  <a:lnTo>
                    <a:pt x="159792" y="1504984"/>
                  </a:lnTo>
                  <a:lnTo>
                    <a:pt x="185551" y="1542289"/>
                  </a:lnTo>
                  <a:lnTo>
                    <a:pt x="213074" y="1578420"/>
                  </a:lnTo>
                  <a:lnTo>
                    <a:pt x="242331" y="1613306"/>
                  </a:lnTo>
                  <a:lnTo>
                    <a:pt x="273289" y="1646875"/>
                  </a:lnTo>
                  <a:lnTo>
                    <a:pt x="305916" y="1679055"/>
                  </a:lnTo>
                  <a:lnTo>
                    <a:pt x="340179" y="1709774"/>
                  </a:lnTo>
                  <a:lnTo>
                    <a:pt x="376048" y="1738961"/>
                  </a:lnTo>
                  <a:lnTo>
                    <a:pt x="413489" y="1766542"/>
                  </a:lnTo>
                  <a:lnTo>
                    <a:pt x="452471" y="1792447"/>
                  </a:lnTo>
                  <a:lnTo>
                    <a:pt x="492963" y="1816604"/>
                  </a:lnTo>
                  <a:lnTo>
                    <a:pt x="534931" y="1838940"/>
                  </a:lnTo>
                  <a:lnTo>
                    <a:pt x="578344" y="1859384"/>
                  </a:lnTo>
                  <a:lnTo>
                    <a:pt x="623170" y="1877864"/>
                  </a:lnTo>
                  <a:lnTo>
                    <a:pt x="668848" y="1894126"/>
                  </a:lnTo>
                  <a:lnTo>
                    <a:pt x="714790" y="1907983"/>
                  </a:lnTo>
                  <a:lnTo>
                    <a:pt x="760924" y="1919466"/>
                  </a:lnTo>
                  <a:lnTo>
                    <a:pt x="807179" y="1928609"/>
                  </a:lnTo>
                  <a:lnTo>
                    <a:pt x="853483" y="1935442"/>
                  </a:lnTo>
                  <a:lnTo>
                    <a:pt x="899763" y="1939999"/>
                  </a:lnTo>
                  <a:lnTo>
                    <a:pt x="945948" y="1942310"/>
                  </a:lnTo>
                  <a:lnTo>
                    <a:pt x="991966" y="1942408"/>
                  </a:lnTo>
                  <a:lnTo>
                    <a:pt x="1037746" y="1940326"/>
                  </a:lnTo>
                  <a:lnTo>
                    <a:pt x="1083214" y="1936094"/>
                  </a:lnTo>
                  <a:lnTo>
                    <a:pt x="1128300" y="1929745"/>
                  </a:lnTo>
                  <a:lnTo>
                    <a:pt x="1172931" y="1921311"/>
                  </a:lnTo>
                  <a:lnTo>
                    <a:pt x="1217036" y="1910824"/>
                  </a:lnTo>
                  <a:lnTo>
                    <a:pt x="1260542" y="1898316"/>
                  </a:lnTo>
                  <a:lnTo>
                    <a:pt x="1303379" y="1883820"/>
                  </a:lnTo>
                  <a:lnTo>
                    <a:pt x="1345473" y="1867366"/>
                  </a:lnTo>
                  <a:lnTo>
                    <a:pt x="1386753" y="1848987"/>
                  </a:lnTo>
                  <a:lnTo>
                    <a:pt x="1427147" y="1828715"/>
                  </a:lnTo>
                  <a:lnTo>
                    <a:pt x="1466584" y="1806582"/>
                  </a:lnTo>
                  <a:lnTo>
                    <a:pt x="1504991" y="1782620"/>
                  </a:lnTo>
                  <a:lnTo>
                    <a:pt x="1542296" y="1756861"/>
                  </a:lnTo>
                  <a:lnTo>
                    <a:pt x="1578428" y="1729338"/>
                  </a:lnTo>
                  <a:lnTo>
                    <a:pt x="1613314" y="1700081"/>
                  </a:lnTo>
                  <a:lnTo>
                    <a:pt x="1646884" y="1669123"/>
                  </a:lnTo>
                  <a:lnTo>
                    <a:pt x="1679064" y="1636497"/>
                  </a:lnTo>
                  <a:lnTo>
                    <a:pt x="1709784" y="1602233"/>
                  </a:lnTo>
                  <a:lnTo>
                    <a:pt x="1738970" y="1566365"/>
                  </a:lnTo>
                  <a:lnTo>
                    <a:pt x="1766552" y="1528923"/>
                  </a:lnTo>
                  <a:lnTo>
                    <a:pt x="1792458" y="1489941"/>
                  </a:lnTo>
                  <a:lnTo>
                    <a:pt x="1816614" y="1449450"/>
                  </a:lnTo>
                  <a:lnTo>
                    <a:pt x="1838951" y="1407482"/>
                  </a:lnTo>
                  <a:lnTo>
                    <a:pt x="1859395" y="1364069"/>
                  </a:lnTo>
                  <a:lnTo>
                    <a:pt x="1877875" y="1319243"/>
                  </a:lnTo>
                  <a:lnTo>
                    <a:pt x="1894136" y="1273565"/>
                  </a:lnTo>
                  <a:lnTo>
                    <a:pt x="1907992" y="1227623"/>
                  </a:lnTo>
                  <a:lnTo>
                    <a:pt x="1919474" y="1181488"/>
                  </a:lnTo>
                  <a:lnTo>
                    <a:pt x="1928616" y="1135233"/>
                  </a:lnTo>
                  <a:lnTo>
                    <a:pt x="1935449" y="1088930"/>
                  </a:lnTo>
                  <a:lnTo>
                    <a:pt x="1940005" y="1042649"/>
                  </a:lnTo>
                  <a:lnTo>
                    <a:pt x="1942315" y="996464"/>
                  </a:lnTo>
                  <a:lnTo>
                    <a:pt x="1942413" y="950446"/>
                  </a:lnTo>
                  <a:lnTo>
                    <a:pt x="1940330" y="904667"/>
                  </a:lnTo>
                  <a:lnTo>
                    <a:pt x="1936097" y="859198"/>
                  </a:lnTo>
                  <a:lnTo>
                    <a:pt x="1929748" y="814113"/>
                  </a:lnTo>
                  <a:lnTo>
                    <a:pt x="1921314" y="769481"/>
                  </a:lnTo>
                  <a:lnTo>
                    <a:pt x="1910827" y="725376"/>
                  </a:lnTo>
                  <a:lnTo>
                    <a:pt x="1898318" y="681870"/>
                  </a:lnTo>
                  <a:lnTo>
                    <a:pt x="1883821" y="639034"/>
                  </a:lnTo>
                  <a:lnTo>
                    <a:pt x="1867367" y="596940"/>
                  </a:lnTo>
                  <a:lnTo>
                    <a:pt x="1848988" y="555660"/>
                  </a:lnTo>
                  <a:lnTo>
                    <a:pt x="1828716" y="515265"/>
                  </a:lnTo>
                  <a:lnTo>
                    <a:pt x="1806583" y="475829"/>
                  </a:lnTo>
                  <a:lnTo>
                    <a:pt x="1782621" y="437422"/>
                  </a:lnTo>
                  <a:lnTo>
                    <a:pt x="1756862" y="400117"/>
                  </a:lnTo>
                  <a:lnTo>
                    <a:pt x="1729338" y="363985"/>
                  </a:lnTo>
                  <a:lnTo>
                    <a:pt x="1700081" y="329098"/>
                  </a:lnTo>
                  <a:lnTo>
                    <a:pt x="1669124" y="295529"/>
                  </a:lnTo>
                  <a:lnTo>
                    <a:pt x="1636497" y="263348"/>
                  </a:lnTo>
                  <a:lnTo>
                    <a:pt x="1602233" y="232629"/>
                  </a:lnTo>
                  <a:lnTo>
                    <a:pt x="1566365" y="203442"/>
                  </a:lnTo>
                  <a:lnTo>
                    <a:pt x="1528923" y="175860"/>
                  </a:lnTo>
                  <a:lnTo>
                    <a:pt x="1489941" y="149955"/>
                  </a:lnTo>
                  <a:lnTo>
                    <a:pt x="1449450" y="125798"/>
                  </a:lnTo>
                  <a:lnTo>
                    <a:pt x="1407482" y="103462"/>
                  </a:lnTo>
                  <a:lnTo>
                    <a:pt x="1364069" y="83018"/>
                  </a:lnTo>
                  <a:lnTo>
                    <a:pt x="1319243" y="64537"/>
                  </a:lnTo>
                  <a:lnTo>
                    <a:pt x="1273565" y="48277"/>
                  </a:lnTo>
                  <a:lnTo>
                    <a:pt x="1227623" y="34421"/>
                  </a:lnTo>
                  <a:lnTo>
                    <a:pt x="1181488" y="22938"/>
                  </a:lnTo>
                  <a:lnTo>
                    <a:pt x="1135233" y="13796"/>
                  </a:lnTo>
                  <a:lnTo>
                    <a:pt x="1088930" y="6964"/>
                  </a:lnTo>
                  <a:lnTo>
                    <a:pt x="1042649" y="2408"/>
                  </a:lnTo>
                  <a:lnTo>
                    <a:pt x="996464" y="97"/>
                  </a:lnTo>
                  <a:close/>
                </a:path>
              </a:pathLst>
            </a:custGeom>
            <a:solidFill>
              <a:srgbClr val="2CDA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2721973" y="6528483"/>
              <a:ext cx="1942464" cy="1942464"/>
            </a:xfrm>
            <a:custGeom>
              <a:avLst/>
              <a:gdLst/>
              <a:ahLst/>
              <a:cxnLst/>
              <a:rect l="l" t="t" r="r" b="b"/>
              <a:pathLst>
                <a:path w="1942464" h="1942465">
                  <a:moveTo>
                    <a:pt x="996464" y="97"/>
                  </a:moveTo>
                  <a:lnTo>
                    <a:pt x="950446" y="0"/>
                  </a:lnTo>
                  <a:lnTo>
                    <a:pt x="904667" y="2083"/>
                  </a:lnTo>
                  <a:lnTo>
                    <a:pt x="859198" y="6315"/>
                  </a:lnTo>
                  <a:lnTo>
                    <a:pt x="814113" y="12664"/>
                  </a:lnTo>
                  <a:lnTo>
                    <a:pt x="769481" y="21099"/>
                  </a:lnTo>
                  <a:lnTo>
                    <a:pt x="725376" y="31586"/>
                  </a:lnTo>
                  <a:lnTo>
                    <a:pt x="681870" y="44094"/>
                  </a:lnTo>
                  <a:lnTo>
                    <a:pt x="639034" y="58591"/>
                  </a:lnTo>
                  <a:lnTo>
                    <a:pt x="596940" y="75045"/>
                  </a:lnTo>
                  <a:lnTo>
                    <a:pt x="555660" y="93425"/>
                  </a:lnTo>
                  <a:lnTo>
                    <a:pt x="515265" y="113697"/>
                  </a:lnTo>
                  <a:lnTo>
                    <a:pt x="475829" y="135830"/>
                  </a:lnTo>
                  <a:lnTo>
                    <a:pt x="437422" y="159792"/>
                  </a:lnTo>
                  <a:lnTo>
                    <a:pt x="400117" y="185551"/>
                  </a:lnTo>
                  <a:lnTo>
                    <a:pt x="363985" y="213074"/>
                  </a:lnTo>
                  <a:lnTo>
                    <a:pt x="329098" y="242331"/>
                  </a:lnTo>
                  <a:lnTo>
                    <a:pt x="295529" y="273289"/>
                  </a:lnTo>
                  <a:lnTo>
                    <a:pt x="263348" y="305916"/>
                  </a:lnTo>
                  <a:lnTo>
                    <a:pt x="232629" y="340179"/>
                  </a:lnTo>
                  <a:lnTo>
                    <a:pt x="203442" y="376048"/>
                  </a:lnTo>
                  <a:lnTo>
                    <a:pt x="175860" y="413489"/>
                  </a:lnTo>
                  <a:lnTo>
                    <a:pt x="149955" y="452471"/>
                  </a:lnTo>
                  <a:lnTo>
                    <a:pt x="125798" y="492963"/>
                  </a:lnTo>
                  <a:lnTo>
                    <a:pt x="103462" y="534931"/>
                  </a:lnTo>
                  <a:lnTo>
                    <a:pt x="83018" y="578344"/>
                  </a:lnTo>
                  <a:lnTo>
                    <a:pt x="64537" y="623170"/>
                  </a:lnTo>
                  <a:lnTo>
                    <a:pt x="48277" y="668847"/>
                  </a:lnTo>
                  <a:lnTo>
                    <a:pt x="34421" y="714789"/>
                  </a:lnTo>
                  <a:lnTo>
                    <a:pt x="22938" y="760924"/>
                  </a:lnTo>
                  <a:lnTo>
                    <a:pt x="13796" y="807179"/>
                  </a:lnTo>
                  <a:lnTo>
                    <a:pt x="6964" y="853482"/>
                  </a:lnTo>
                  <a:lnTo>
                    <a:pt x="2408" y="899762"/>
                  </a:lnTo>
                  <a:lnTo>
                    <a:pt x="97" y="945947"/>
                  </a:lnTo>
                  <a:lnTo>
                    <a:pt x="0" y="991965"/>
                  </a:lnTo>
                  <a:lnTo>
                    <a:pt x="2083" y="1037744"/>
                  </a:lnTo>
                  <a:lnTo>
                    <a:pt x="6315" y="1083212"/>
                  </a:lnTo>
                  <a:lnTo>
                    <a:pt x="12664" y="1128297"/>
                  </a:lnTo>
                  <a:lnTo>
                    <a:pt x="21099" y="1172928"/>
                  </a:lnTo>
                  <a:lnTo>
                    <a:pt x="31586" y="1217032"/>
                  </a:lnTo>
                  <a:lnTo>
                    <a:pt x="44094" y="1260538"/>
                  </a:lnTo>
                  <a:lnTo>
                    <a:pt x="58591" y="1303374"/>
                  </a:lnTo>
                  <a:lnTo>
                    <a:pt x="75045" y="1345468"/>
                  </a:lnTo>
                  <a:lnTo>
                    <a:pt x="93425" y="1386747"/>
                  </a:lnTo>
                  <a:lnTo>
                    <a:pt x="113697" y="1427141"/>
                  </a:lnTo>
                  <a:lnTo>
                    <a:pt x="135830" y="1466577"/>
                  </a:lnTo>
                  <a:lnTo>
                    <a:pt x="159792" y="1504984"/>
                  </a:lnTo>
                  <a:lnTo>
                    <a:pt x="185551" y="1542289"/>
                  </a:lnTo>
                  <a:lnTo>
                    <a:pt x="213074" y="1578420"/>
                  </a:lnTo>
                  <a:lnTo>
                    <a:pt x="242331" y="1613306"/>
                  </a:lnTo>
                  <a:lnTo>
                    <a:pt x="273289" y="1646875"/>
                  </a:lnTo>
                  <a:lnTo>
                    <a:pt x="305916" y="1679055"/>
                  </a:lnTo>
                  <a:lnTo>
                    <a:pt x="340179" y="1709774"/>
                  </a:lnTo>
                  <a:lnTo>
                    <a:pt x="376048" y="1738961"/>
                  </a:lnTo>
                  <a:lnTo>
                    <a:pt x="413489" y="1766542"/>
                  </a:lnTo>
                  <a:lnTo>
                    <a:pt x="452471" y="1792447"/>
                  </a:lnTo>
                  <a:lnTo>
                    <a:pt x="492963" y="1816604"/>
                  </a:lnTo>
                  <a:lnTo>
                    <a:pt x="534931" y="1838940"/>
                  </a:lnTo>
                  <a:lnTo>
                    <a:pt x="578344" y="1859384"/>
                  </a:lnTo>
                  <a:lnTo>
                    <a:pt x="623170" y="1877864"/>
                  </a:lnTo>
                  <a:lnTo>
                    <a:pt x="668848" y="1894126"/>
                  </a:lnTo>
                  <a:lnTo>
                    <a:pt x="714790" y="1907983"/>
                  </a:lnTo>
                  <a:lnTo>
                    <a:pt x="760924" y="1919466"/>
                  </a:lnTo>
                  <a:lnTo>
                    <a:pt x="807179" y="1928609"/>
                  </a:lnTo>
                  <a:lnTo>
                    <a:pt x="853483" y="1935442"/>
                  </a:lnTo>
                  <a:lnTo>
                    <a:pt x="899763" y="1939999"/>
                  </a:lnTo>
                  <a:lnTo>
                    <a:pt x="945948" y="1942310"/>
                  </a:lnTo>
                  <a:lnTo>
                    <a:pt x="991966" y="1942408"/>
                  </a:lnTo>
                  <a:lnTo>
                    <a:pt x="1037746" y="1940326"/>
                  </a:lnTo>
                  <a:lnTo>
                    <a:pt x="1083214" y="1936094"/>
                  </a:lnTo>
                  <a:lnTo>
                    <a:pt x="1128300" y="1929745"/>
                  </a:lnTo>
                  <a:lnTo>
                    <a:pt x="1172931" y="1921311"/>
                  </a:lnTo>
                  <a:lnTo>
                    <a:pt x="1217036" y="1910824"/>
                  </a:lnTo>
                  <a:lnTo>
                    <a:pt x="1260542" y="1898316"/>
                  </a:lnTo>
                  <a:lnTo>
                    <a:pt x="1303379" y="1883820"/>
                  </a:lnTo>
                  <a:lnTo>
                    <a:pt x="1345473" y="1867366"/>
                  </a:lnTo>
                  <a:lnTo>
                    <a:pt x="1386753" y="1848987"/>
                  </a:lnTo>
                  <a:lnTo>
                    <a:pt x="1427147" y="1828715"/>
                  </a:lnTo>
                  <a:lnTo>
                    <a:pt x="1466584" y="1806582"/>
                  </a:lnTo>
                  <a:lnTo>
                    <a:pt x="1504991" y="1782620"/>
                  </a:lnTo>
                  <a:lnTo>
                    <a:pt x="1542296" y="1756861"/>
                  </a:lnTo>
                  <a:lnTo>
                    <a:pt x="1578428" y="1729338"/>
                  </a:lnTo>
                  <a:lnTo>
                    <a:pt x="1613314" y="1700081"/>
                  </a:lnTo>
                  <a:lnTo>
                    <a:pt x="1646884" y="1669123"/>
                  </a:lnTo>
                  <a:lnTo>
                    <a:pt x="1679064" y="1636497"/>
                  </a:lnTo>
                  <a:lnTo>
                    <a:pt x="1709784" y="1602233"/>
                  </a:lnTo>
                  <a:lnTo>
                    <a:pt x="1738970" y="1566365"/>
                  </a:lnTo>
                  <a:lnTo>
                    <a:pt x="1766552" y="1528923"/>
                  </a:lnTo>
                  <a:lnTo>
                    <a:pt x="1792458" y="1489941"/>
                  </a:lnTo>
                  <a:lnTo>
                    <a:pt x="1816614" y="1449450"/>
                  </a:lnTo>
                  <a:lnTo>
                    <a:pt x="1838951" y="1407482"/>
                  </a:lnTo>
                  <a:lnTo>
                    <a:pt x="1859395" y="1364069"/>
                  </a:lnTo>
                  <a:lnTo>
                    <a:pt x="1877875" y="1319243"/>
                  </a:lnTo>
                  <a:lnTo>
                    <a:pt x="1894136" y="1273565"/>
                  </a:lnTo>
                  <a:lnTo>
                    <a:pt x="1907992" y="1227623"/>
                  </a:lnTo>
                  <a:lnTo>
                    <a:pt x="1919474" y="1181488"/>
                  </a:lnTo>
                  <a:lnTo>
                    <a:pt x="1928616" y="1135233"/>
                  </a:lnTo>
                  <a:lnTo>
                    <a:pt x="1935449" y="1088930"/>
                  </a:lnTo>
                  <a:lnTo>
                    <a:pt x="1940005" y="1042649"/>
                  </a:lnTo>
                  <a:lnTo>
                    <a:pt x="1942315" y="996464"/>
                  </a:lnTo>
                  <a:lnTo>
                    <a:pt x="1942413" y="950446"/>
                  </a:lnTo>
                  <a:lnTo>
                    <a:pt x="1940330" y="904667"/>
                  </a:lnTo>
                  <a:lnTo>
                    <a:pt x="1936097" y="859198"/>
                  </a:lnTo>
                  <a:lnTo>
                    <a:pt x="1929748" y="814113"/>
                  </a:lnTo>
                  <a:lnTo>
                    <a:pt x="1921314" y="769481"/>
                  </a:lnTo>
                  <a:lnTo>
                    <a:pt x="1910827" y="725376"/>
                  </a:lnTo>
                  <a:lnTo>
                    <a:pt x="1898318" y="681870"/>
                  </a:lnTo>
                  <a:lnTo>
                    <a:pt x="1883821" y="639034"/>
                  </a:lnTo>
                  <a:lnTo>
                    <a:pt x="1867367" y="596940"/>
                  </a:lnTo>
                  <a:lnTo>
                    <a:pt x="1848988" y="555660"/>
                  </a:lnTo>
                  <a:lnTo>
                    <a:pt x="1828716" y="515265"/>
                  </a:lnTo>
                  <a:lnTo>
                    <a:pt x="1806583" y="475829"/>
                  </a:lnTo>
                  <a:lnTo>
                    <a:pt x="1782621" y="437422"/>
                  </a:lnTo>
                  <a:lnTo>
                    <a:pt x="1756862" y="400117"/>
                  </a:lnTo>
                  <a:lnTo>
                    <a:pt x="1729338" y="363985"/>
                  </a:lnTo>
                  <a:lnTo>
                    <a:pt x="1700081" y="329098"/>
                  </a:lnTo>
                  <a:lnTo>
                    <a:pt x="1669124" y="295529"/>
                  </a:lnTo>
                  <a:lnTo>
                    <a:pt x="1636497" y="263348"/>
                  </a:lnTo>
                  <a:lnTo>
                    <a:pt x="1602233" y="232629"/>
                  </a:lnTo>
                  <a:lnTo>
                    <a:pt x="1566365" y="203442"/>
                  </a:lnTo>
                  <a:lnTo>
                    <a:pt x="1528923" y="175860"/>
                  </a:lnTo>
                  <a:lnTo>
                    <a:pt x="1489941" y="149955"/>
                  </a:lnTo>
                  <a:lnTo>
                    <a:pt x="1449450" y="125798"/>
                  </a:lnTo>
                  <a:lnTo>
                    <a:pt x="1407482" y="103462"/>
                  </a:lnTo>
                  <a:lnTo>
                    <a:pt x="1364069" y="83018"/>
                  </a:lnTo>
                  <a:lnTo>
                    <a:pt x="1319243" y="64537"/>
                  </a:lnTo>
                  <a:lnTo>
                    <a:pt x="1273565" y="48277"/>
                  </a:lnTo>
                  <a:lnTo>
                    <a:pt x="1227623" y="34421"/>
                  </a:lnTo>
                  <a:lnTo>
                    <a:pt x="1181488" y="22938"/>
                  </a:lnTo>
                  <a:lnTo>
                    <a:pt x="1135233" y="13796"/>
                  </a:lnTo>
                  <a:lnTo>
                    <a:pt x="1088930" y="6964"/>
                  </a:lnTo>
                  <a:lnTo>
                    <a:pt x="1042649" y="2408"/>
                  </a:lnTo>
                  <a:lnTo>
                    <a:pt x="996464" y="97"/>
                  </a:lnTo>
                  <a:close/>
                </a:path>
              </a:pathLst>
            </a:custGeom>
            <a:solidFill>
              <a:srgbClr val="FF6D5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2549697" y="6356199"/>
              <a:ext cx="2287270" cy="2287270"/>
            </a:xfrm>
            <a:custGeom>
              <a:avLst/>
              <a:gdLst/>
              <a:ahLst/>
              <a:cxnLst/>
              <a:rect l="l" t="t" r="r" b="b"/>
              <a:pathLst>
                <a:path w="2287270" h="2287270">
                  <a:moveTo>
                    <a:pt x="1553162" y="76233"/>
                  </a:moveTo>
                  <a:lnTo>
                    <a:pt x="1597917" y="94488"/>
                  </a:lnTo>
                  <a:lnTo>
                    <a:pt x="1641485" y="114407"/>
                  </a:lnTo>
                  <a:lnTo>
                    <a:pt x="1683844" y="135939"/>
                  </a:lnTo>
                  <a:lnTo>
                    <a:pt x="1724971" y="159033"/>
                  </a:lnTo>
                  <a:lnTo>
                    <a:pt x="1764842" y="183639"/>
                  </a:lnTo>
                  <a:lnTo>
                    <a:pt x="1803436" y="209704"/>
                  </a:lnTo>
                  <a:lnTo>
                    <a:pt x="1840729" y="237177"/>
                  </a:lnTo>
                  <a:lnTo>
                    <a:pt x="1876698" y="266007"/>
                  </a:lnTo>
                  <a:lnTo>
                    <a:pt x="1911321" y="296143"/>
                  </a:lnTo>
                  <a:lnTo>
                    <a:pt x="1944575" y="327533"/>
                  </a:lnTo>
                  <a:lnTo>
                    <a:pt x="1976436" y="360127"/>
                  </a:lnTo>
                  <a:lnTo>
                    <a:pt x="2006883" y="393873"/>
                  </a:lnTo>
                  <a:lnTo>
                    <a:pt x="2035892" y="428720"/>
                  </a:lnTo>
                  <a:lnTo>
                    <a:pt x="2063441" y="464616"/>
                  </a:lnTo>
                  <a:lnTo>
                    <a:pt x="2089506" y="501510"/>
                  </a:lnTo>
                  <a:lnTo>
                    <a:pt x="2114066" y="539351"/>
                  </a:lnTo>
                  <a:lnTo>
                    <a:pt x="2137096" y="578088"/>
                  </a:lnTo>
                  <a:lnTo>
                    <a:pt x="2158574" y="617670"/>
                  </a:lnTo>
                  <a:lnTo>
                    <a:pt x="2178478" y="658044"/>
                  </a:lnTo>
                  <a:lnTo>
                    <a:pt x="2196785" y="699161"/>
                  </a:lnTo>
                  <a:lnTo>
                    <a:pt x="2213471" y="740968"/>
                  </a:lnTo>
                  <a:lnTo>
                    <a:pt x="2228514" y="783415"/>
                  </a:lnTo>
                  <a:lnTo>
                    <a:pt x="2241891" y="826450"/>
                  </a:lnTo>
                  <a:lnTo>
                    <a:pt x="2253579" y="870022"/>
                  </a:lnTo>
                  <a:lnTo>
                    <a:pt x="2263556" y="914079"/>
                  </a:lnTo>
                  <a:lnTo>
                    <a:pt x="2271798" y="958571"/>
                  </a:lnTo>
                  <a:lnTo>
                    <a:pt x="2278283" y="1003446"/>
                  </a:lnTo>
                  <a:lnTo>
                    <a:pt x="2282989" y="1048653"/>
                  </a:lnTo>
                  <a:lnTo>
                    <a:pt x="2285891" y="1094141"/>
                  </a:lnTo>
                  <a:lnTo>
                    <a:pt x="2286967" y="1139857"/>
                  </a:lnTo>
                  <a:lnTo>
                    <a:pt x="2286195" y="1185752"/>
                  </a:lnTo>
                  <a:lnTo>
                    <a:pt x="2283552" y="1231774"/>
                  </a:lnTo>
                  <a:lnTo>
                    <a:pt x="2279014" y="1277872"/>
                  </a:lnTo>
                  <a:lnTo>
                    <a:pt x="2272560" y="1323993"/>
                  </a:lnTo>
                  <a:lnTo>
                    <a:pt x="2264166" y="1370088"/>
                  </a:lnTo>
                  <a:lnTo>
                    <a:pt x="2253809" y="1416105"/>
                  </a:lnTo>
                  <a:lnTo>
                    <a:pt x="2241466" y="1461992"/>
                  </a:lnTo>
                  <a:lnTo>
                    <a:pt x="2227115" y="1507698"/>
                  </a:lnTo>
                  <a:lnTo>
                    <a:pt x="2210734" y="1553172"/>
                  </a:lnTo>
                  <a:lnTo>
                    <a:pt x="2192480" y="1597927"/>
                  </a:lnTo>
                  <a:lnTo>
                    <a:pt x="2172562" y="1641496"/>
                  </a:lnTo>
                  <a:lnTo>
                    <a:pt x="2151030" y="1683854"/>
                  </a:lnTo>
                  <a:lnTo>
                    <a:pt x="2127936" y="1724981"/>
                  </a:lnTo>
                  <a:lnTo>
                    <a:pt x="2103331" y="1764852"/>
                  </a:lnTo>
                  <a:lnTo>
                    <a:pt x="2077267" y="1803445"/>
                  </a:lnTo>
                  <a:lnTo>
                    <a:pt x="2049794" y="1840738"/>
                  </a:lnTo>
                  <a:lnTo>
                    <a:pt x="2020964" y="1876707"/>
                  </a:lnTo>
                  <a:lnTo>
                    <a:pt x="1990828" y="1911330"/>
                  </a:lnTo>
                  <a:lnTo>
                    <a:pt x="1959438" y="1944583"/>
                  </a:lnTo>
                  <a:lnTo>
                    <a:pt x="1926844" y="1976445"/>
                  </a:lnTo>
                  <a:lnTo>
                    <a:pt x="1893099" y="2006892"/>
                  </a:lnTo>
                  <a:lnTo>
                    <a:pt x="1858252" y="2035900"/>
                  </a:lnTo>
                  <a:lnTo>
                    <a:pt x="1822356" y="2063449"/>
                  </a:lnTo>
                  <a:lnTo>
                    <a:pt x="1785462" y="2089514"/>
                  </a:lnTo>
                  <a:lnTo>
                    <a:pt x="1747621" y="2114073"/>
                  </a:lnTo>
                  <a:lnTo>
                    <a:pt x="1708884" y="2137103"/>
                  </a:lnTo>
                  <a:lnTo>
                    <a:pt x="1669302" y="2158581"/>
                  </a:lnTo>
                  <a:lnTo>
                    <a:pt x="1628928" y="2178485"/>
                  </a:lnTo>
                  <a:lnTo>
                    <a:pt x="1587811" y="2196791"/>
                  </a:lnTo>
                  <a:lnTo>
                    <a:pt x="1546004" y="2213477"/>
                  </a:lnTo>
                  <a:lnTo>
                    <a:pt x="1503557" y="2228520"/>
                  </a:lnTo>
                  <a:lnTo>
                    <a:pt x="1460522" y="2241897"/>
                  </a:lnTo>
                  <a:lnTo>
                    <a:pt x="1416950" y="2253585"/>
                  </a:lnTo>
                  <a:lnTo>
                    <a:pt x="1372893" y="2263562"/>
                  </a:lnTo>
                  <a:lnTo>
                    <a:pt x="1328401" y="2271804"/>
                  </a:lnTo>
                  <a:lnTo>
                    <a:pt x="1283526" y="2278289"/>
                  </a:lnTo>
                  <a:lnTo>
                    <a:pt x="1238319" y="2282994"/>
                  </a:lnTo>
                  <a:lnTo>
                    <a:pt x="1192832" y="2285897"/>
                  </a:lnTo>
                  <a:lnTo>
                    <a:pt x="1147115" y="2286973"/>
                  </a:lnTo>
                  <a:lnTo>
                    <a:pt x="1101221" y="2286202"/>
                  </a:lnTo>
                  <a:lnTo>
                    <a:pt x="1055199" y="2283559"/>
                  </a:lnTo>
                  <a:lnTo>
                    <a:pt x="1009102" y="2279021"/>
                  </a:lnTo>
                  <a:lnTo>
                    <a:pt x="962981" y="2272567"/>
                  </a:lnTo>
                  <a:lnTo>
                    <a:pt x="916887" y="2264174"/>
                  </a:lnTo>
                  <a:lnTo>
                    <a:pt x="870871" y="2253817"/>
                  </a:lnTo>
                  <a:lnTo>
                    <a:pt x="824984" y="2241475"/>
                  </a:lnTo>
                  <a:lnTo>
                    <a:pt x="779278" y="2227125"/>
                  </a:lnTo>
                  <a:lnTo>
                    <a:pt x="733805" y="2210744"/>
                  </a:lnTo>
                  <a:lnTo>
                    <a:pt x="689050" y="2192490"/>
                  </a:lnTo>
                  <a:lnTo>
                    <a:pt x="645482" y="2172571"/>
                  </a:lnTo>
                  <a:lnTo>
                    <a:pt x="603123" y="2151038"/>
                  </a:lnTo>
                  <a:lnTo>
                    <a:pt x="561996" y="2127944"/>
                  </a:lnTo>
                  <a:lnTo>
                    <a:pt x="522125" y="2103338"/>
                  </a:lnTo>
                  <a:lnTo>
                    <a:pt x="483531" y="2077273"/>
                  </a:lnTo>
                  <a:lnTo>
                    <a:pt x="446238" y="2049800"/>
                  </a:lnTo>
                  <a:lnTo>
                    <a:pt x="410269" y="2020969"/>
                  </a:lnTo>
                  <a:lnTo>
                    <a:pt x="375646" y="1990833"/>
                  </a:lnTo>
                  <a:lnTo>
                    <a:pt x="342392" y="1959442"/>
                  </a:lnTo>
                  <a:lnTo>
                    <a:pt x="310531" y="1926848"/>
                  </a:lnTo>
                  <a:lnTo>
                    <a:pt x="280084" y="1893102"/>
                  </a:lnTo>
                  <a:lnTo>
                    <a:pt x="251074" y="1858255"/>
                  </a:lnTo>
                  <a:lnTo>
                    <a:pt x="223526" y="1822359"/>
                  </a:lnTo>
                  <a:lnTo>
                    <a:pt x="197460" y="1785464"/>
                  </a:lnTo>
                  <a:lnTo>
                    <a:pt x="172901" y="1747623"/>
                  </a:lnTo>
                  <a:lnTo>
                    <a:pt x="149871" y="1708886"/>
                  </a:lnTo>
                  <a:lnTo>
                    <a:pt x="128392" y="1669304"/>
                  </a:lnTo>
                  <a:lnTo>
                    <a:pt x="108489" y="1628929"/>
                  </a:lnTo>
                  <a:lnTo>
                    <a:pt x="90182" y="1587812"/>
                  </a:lnTo>
                  <a:lnTo>
                    <a:pt x="73496" y="1546005"/>
                  </a:lnTo>
                  <a:lnTo>
                    <a:pt x="58453" y="1503558"/>
                  </a:lnTo>
                  <a:lnTo>
                    <a:pt x="45076" y="1460523"/>
                  </a:lnTo>
                  <a:lnTo>
                    <a:pt x="33388" y="1416951"/>
                  </a:lnTo>
                  <a:lnTo>
                    <a:pt x="23411" y="1372893"/>
                  </a:lnTo>
                  <a:lnTo>
                    <a:pt x="15169" y="1328401"/>
                  </a:lnTo>
                  <a:lnTo>
                    <a:pt x="8683" y="1283526"/>
                  </a:lnTo>
                  <a:lnTo>
                    <a:pt x="3978" y="1238320"/>
                  </a:lnTo>
                  <a:lnTo>
                    <a:pt x="1076" y="1192832"/>
                  </a:lnTo>
                  <a:lnTo>
                    <a:pt x="0" y="1147116"/>
                  </a:lnTo>
                  <a:lnTo>
                    <a:pt x="771" y="1101221"/>
                  </a:lnTo>
                  <a:lnTo>
                    <a:pt x="3415" y="1055199"/>
                  </a:lnTo>
                  <a:lnTo>
                    <a:pt x="7952" y="1009102"/>
                  </a:lnTo>
                  <a:lnTo>
                    <a:pt x="14407" y="962981"/>
                  </a:lnTo>
                  <a:lnTo>
                    <a:pt x="22801" y="916887"/>
                  </a:lnTo>
                  <a:lnTo>
                    <a:pt x="33158" y="870871"/>
                  </a:lnTo>
                  <a:lnTo>
                    <a:pt x="45501" y="824984"/>
                  </a:lnTo>
                  <a:lnTo>
                    <a:pt x="59851" y="779278"/>
                  </a:lnTo>
                  <a:lnTo>
                    <a:pt x="76233" y="733805"/>
                  </a:lnTo>
                  <a:lnTo>
                    <a:pt x="94487" y="689050"/>
                  </a:lnTo>
                  <a:lnTo>
                    <a:pt x="114405" y="645482"/>
                  </a:lnTo>
                  <a:lnTo>
                    <a:pt x="135937" y="603123"/>
                  </a:lnTo>
                  <a:lnTo>
                    <a:pt x="159031" y="561996"/>
                  </a:lnTo>
                  <a:lnTo>
                    <a:pt x="183636" y="522125"/>
                  </a:lnTo>
                  <a:lnTo>
                    <a:pt x="209700" y="483531"/>
                  </a:lnTo>
                  <a:lnTo>
                    <a:pt x="237173" y="446238"/>
                  </a:lnTo>
                  <a:lnTo>
                    <a:pt x="266003" y="410269"/>
                  </a:lnTo>
                  <a:lnTo>
                    <a:pt x="296138" y="375646"/>
                  </a:lnTo>
                  <a:lnTo>
                    <a:pt x="327529" y="342392"/>
                  </a:lnTo>
                  <a:lnTo>
                    <a:pt x="360122" y="310531"/>
                  </a:lnTo>
                  <a:lnTo>
                    <a:pt x="393868" y="280084"/>
                  </a:lnTo>
                  <a:lnTo>
                    <a:pt x="428715" y="251074"/>
                  </a:lnTo>
                  <a:lnTo>
                    <a:pt x="464611" y="223526"/>
                  </a:lnTo>
                  <a:lnTo>
                    <a:pt x="501505" y="197460"/>
                  </a:lnTo>
                  <a:lnTo>
                    <a:pt x="539346" y="172901"/>
                  </a:lnTo>
                  <a:lnTo>
                    <a:pt x="578083" y="149871"/>
                  </a:lnTo>
                  <a:lnTo>
                    <a:pt x="617665" y="128392"/>
                  </a:lnTo>
                  <a:lnTo>
                    <a:pt x="658039" y="108489"/>
                  </a:lnTo>
                  <a:lnTo>
                    <a:pt x="699156" y="90182"/>
                  </a:lnTo>
                  <a:lnTo>
                    <a:pt x="740963" y="73496"/>
                  </a:lnTo>
                  <a:lnTo>
                    <a:pt x="783410" y="58453"/>
                  </a:lnTo>
                  <a:lnTo>
                    <a:pt x="826445" y="45076"/>
                  </a:lnTo>
                  <a:lnTo>
                    <a:pt x="870017" y="33388"/>
                  </a:lnTo>
                  <a:lnTo>
                    <a:pt x="914074" y="23411"/>
                  </a:lnTo>
                  <a:lnTo>
                    <a:pt x="958566" y="15169"/>
                  </a:lnTo>
                  <a:lnTo>
                    <a:pt x="1003441" y="8683"/>
                  </a:lnTo>
                  <a:lnTo>
                    <a:pt x="1048647" y="3978"/>
                  </a:lnTo>
                  <a:lnTo>
                    <a:pt x="1094135" y="1076"/>
                  </a:lnTo>
                  <a:lnTo>
                    <a:pt x="1139851" y="0"/>
                  </a:lnTo>
                  <a:lnTo>
                    <a:pt x="1185746" y="771"/>
                  </a:lnTo>
                  <a:lnTo>
                    <a:pt x="1231768" y="3415"/>
                  </a:lnTo>
                  <a:lnTo>
                    <a:pt x="1277865" y="7952"/>
                  </a:lnTo>
                  <a:lnTo>
                    <a:pt x="1323986" y="14407"/>
                  </a:lnTo>
                  <a:lnTo>
                    <a:pt x="1370080" y="22801"/>
                  </a:lnTo>
                  <a:lnTo>
                    <a:pt x="1416096" y="33158"/>
                  </a:lnTo>
                  <a:lnTo>
                    <a:pt x="1461983" y="45501"/>
                  </a:lnTo>
                  <a:lnTo>
                    <a:pt x="1507688" y="59851"/>
                  </a:lnTo>
                  <a:lnTo>
                    <a:pt x="1553162" y="76233"/>
                  </a:lnTo>
                </a:path>
              </a:pathLst>
            </a:custGeom>
            <a:ln w="25098">
              <a:solidFill>
                <a:srgbClr val="2CDAD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2377696" y="6184201"/>
              <a:ext cx="2631440" cy="2631440"/>
            </a:xfrm>
            <a:custGeom>
              <a:avLst/>
              <a:gdLst/>
              <a:ahLst/>
              <a:cxnLst/>
              <a:rect l="l" t="t" r="r" b="b"/>
              <a:pathLst>
                <a:path w="2631440" h="2631440">
                  <a:moveTo>
                    <a:pt x="1786807" y="87644"/>
                  </a:moveTo>
                  <a:lnTo>
                    <a:pt x="1831509" y="105732"/>
                  </a:lnTo>
                  <a:lnTo>
                    <a:pt x="1875188" y="125266"/>
                  </a:lnTo>
                  <a:lnTo>
                    <a:pt x="1917828" y="146205"/>
                  </a:lnTo>
                  <a:lnTo>
                    <a:pt x="1959410" y="168511"/>
                  </a:lnTo>
                  <a:lnTo>
                    <a:pt x="1999919" y="192147"/>
                  </a:lnTo>
                  <a:lnTo>
                    <a:pt x="2039336" y="217074"/>
                  </a:lnTo>
                  <a:lnTo>
                    <a:pt x="2077645" y="243253"/>
                  </a:lnTo>
                  <a:lnTo>
                    <a:pt x="2114829" y="270646"/>
                  </a:lnTo>
                  <a:lnTo>
                    <a:pt x="2150871" y="299215"/>
                  </a:lnTo>
                  <a:lnTo>
                    <a:pt x="2185753" y="328921"/>
                  </a:lnTo>
                  <a:lnTo>
                    <a:pt x="2219458" y="359726"/>
                  </a:lnTo>
                  <a:lnTo>
                    <a:pt x="2251970" y="391592"/>
                  </a:lnTo>
                  <a:lnTo>
                    <a:pt x="2283271" y="424479"/>
                  </a:lnTo>
                  <a:lnTo>
                    <a:pt x="2313344" y="458350"/>
                  </a:lnTo>
                  <a:lnTo>
                    <a:pt x="2342172" y="493167"/>
                  </a:lnTo>
                  <a:lnTo>
                    <a:pt x="2369739" y="528890"/>
                  </a:lnTo>
                  <a:lnTo>
                    <a:pt x="2396026" y="565482"/>
                  </a:lnTo>
                  <a:lnTo>
                    <a:pt x="2421016" y="602904"/>
                  </a:lnTo>
                  <a:lnTo>
                    <a:pt x="2444694" y="641118"/>
                  </a:lnTo>
                  <a:lnTo>
                    <a:pt x="2467041" y="680085"/>
                  </a:lnTo>
                  <a:lnTo>
                    <a:pt x="2488040" y="719767"/>
                  </a:lnTo>
                  <a:lnTo>
                    <a:pt x="2507675" y="760126"/>
                  </a:lnTo>
                  <a:lnTo>
                    <a:pt x="2525928" y="801122"/>
                  </a:lnTo>
                  <a:lnTo>
                    <a:pt x="2542783" y="842719"/>
                  </a:lnTo>
                  <a:lnTo>
                    <a:pt x="2558221" y="884877"/>
                  </a:lnTo>
                  <a:lnTo>
                    <a:pt x="2572227" y="927558"/>
                  </a:lnTo>
                  <a:lnTo>
                    <a:pt x="2584782" y="970724"/>
                  </a:lnTo>
                  <a:lnTo>
                    <a:pt x="2595870" y="1014335"/>
                  </a:lnTo>
                  <a:lnTo>
                    <a:pt x="2605474" y="1058355"/>
                  </a:lnTo>
                  <a:lnTo>
                    <a:pt x="2613577" y="1102744"/>
                  </a:lnTo>
                  <a:lnTo>
                    <a:pt x="2620161" y="1147464"/>
                  </a:lnTo>
                  <a:lnTo>
                    <a:pt x="2625210" y="1192477"/>
                  </a:lnTo>
                  <a:lnTo>
                    <a:pt x="2628706" y="1237744"/>
                  </a:lnTo>
                  <a:lnTo>
                    <a:pt x="2630632" y="1283227"/>
                  </a:lnTo>
                  <a:lnTo>
                    <a:pt x="2630971" y="1328887"/>
                  </a:lnTo>
                  <a:lnTo>
                    <a:pt x="2629707" y="1374687"/>
                  </a:lnTo>
                  <a:lnTo>
                    <a:pt x="2626821" y="1420587"/>
                  </a:lnTo>
                  <a:lnTo>
                    <a:pt x="2622297" y="1466549"/>
                  </a:lnTo>
                  <a:lnTo>
                    <a:pt x="2616118" y="1512536"/>
                  </a:lnTo>
                  <a:lnTo>
                    <a:pt x="2608267" y="1558508"/>
                  </a:lnTo>
                  <a:lnTo>
                    <a:pt x="2598727" y="1604427"/>
                  </a:lnTo>
                  <a:lnTo>
                    <a:pt x="2587479" y="1650255"/>
                  </a:lnTo>
                  <a:lnTo>
                    <a:pt x="2574509" y="1695953"/>
                  </a:lnTo>
                  <a:lnTo>
                    <a:pt x="2559797" y="1741483"/>
                  </a:lnTo>
                  <a:lnTo>
                    <a:pt x="2543328" y="1786807"/>
                  </a:lnTo>
                  <a:lnTo>
                    <a:pt x="2525239" y="1831509"/>
                  </a:lnTo>
                  <a:lnTo>
                    <a:pt x="2505706" y="1875189"/>
                  </a:lnTo>
                  <a:lnTo>
                    <a:pt x="2484767" y="1917829"/>
                  </a:lnTo>
                  <a:lnTo>
                    <a:pt x="2462461" y="1959412"/>
                  </a:lnTo>
                  <a:lnTo>
                    <a:pt x="2438825" y="1999921"/>
                  </a:lnTo>
                  <a:lnTo>
                    <a:pt x="2413898" y="2039339"/>
                  </a:lnTo>
                  <a:lnTo>
                    <a:pt x="2387719" y="2077649"/>
                  </a:lnTo>
                  <a:lnTo>
                    <a:pt x="2360326" y="2114833"/>
                  </a:lnTo>
                  <a:lnTo>
                    <a:pt x="2331757" y="2150875"/>
                  </a:lnTo>
                  <a:lnTo>
                    <a:pt x="2302051" y="2185757"/>
                  </a:lnTo>
                  <a:lnTo>
                    <a:pt x="2271246" y="2219463"/>
                  </a:lnTo>
                  <a:lnTo>
                    <a:pt x="2239380" y="2251974"/>
                  </a:lnTo>
                  <a:lnTo>
                    <a:pt x="2206493" y="2283276"/>
                  </a:lnTo>
                  <a:lnTo>
                    <a:pt x="2172621" y="2313349"/>
                  </a:lnTo>
                  <a:lnTo>
                    <a:pt x="2137805" y="2342177"/>
                  </a:lnTo>
                  <a:lnTo>
                    <a:pt x="2102081" y="2369743"/>
                  </a:lnTo>
                  <a:lnTo>
                    <a:pt x="2065489" y="2396030"/>
                  </a:lnTo>
                  <a:lnTo>
                    <a:pt x="2028067" y="2421021"/>
                  </a:lnTo>
                  <a:lnTo>
                    <a:pt x="1989853" y="2444698"/>
                  </a:lnTo>
                  <a:lnTo>
                    <a:pt x="1950886" y="2467045"/>
                  </a:lnTo>
                  <a:lnTo>
                    <a:pt x="1911204" y="2488044"/>
                  </a:lnTo>
                  <a:lnTo>
                    <a:pt x="1870845" y="2507679"/>
                  </a:lnTo>
                  <a:lnTo>
                    <a:pt x="1829848" y="2525932"/>
                  </a:lnTo>
                  <a:lnTo>
                    <a:pt x="1788251" y="2542786"/>
                  </a:lnTo>
                  <a:lnTo>
                    <a:pt x="1746093" y="2558225"/>
                  </a:lnTo>
                  <a:lnTo>
                    <a:pt x="1703412" y="2572230"/>
                  </a:lnTo>
                  <a:lnTo>
                    <a:pt x="1660246" y="2584785"/>
                  </a:lnTo>
                  <a:lnTo>
                    <a:pt x="1616634" y="2595873"/>
                  </a:lnTo>
                  <a:lnTo>
                    <a:pt x="1572614" y="2605477"/>
                  </a:lnTo>
                  <a:lnTo>
                    <a:pt x="1528225" y="2613579"/>
                  </a:lnTo>
                  <a:lnTo>
                    <a:pt x="1483504" y="2620163"/>
                  </a:lnTo>
                  <a:lnTo>
                    <a:pt x="1438491" y="2625211"/>
                  </a:lnTo>
                  <a:lnTo>
                    <a:pt x="1393224" y="2628707"/>
                  </a:lnTo>
                  <a:lnTo>
                    <a:pt x="1347741" y="2630633"/>
                  </a:lnTo>
                  <a:lnTo>
                    <a:pt x="1302080" y="2630972"/>
                  </a:lnTo>
                  <a:lnTo>
                    <a:pt x="1256280" y="2629708"/>
                  </a:lnTo>
                  <a:lnTo>
                    <a:pt x="1210379" y="2626822"/>
                  </a:lnTo>
                  <a:lnTo>
                    <a:pt x="1164416" y="2622298"/>
                  </a:lnTo>
                  <a:lnTo>
                    <a:pt x="1118429" y="2616119"/>
                  </a:lnTo>
                  <a:lnTo>
                    <a:pt x="1072457" y="2608267"/>
                  </a:lnTo>
                  <a:lnTo>
                    <a:pt x="1026537" y="2598727"/>
                  </a:lnTo>
                  <a:lnTo>
                    <a:pt x="980709" y="2587479"/>
                  </a:lnTo>
                  <a:lnTo>
                    <a:pt x="935010" y="2574509"/>
                  </a:lnTo>
                  <a:lnTo>
                    <a:pt x="889479" y="2559797"/>
                  </a:lnTo>
                  <a:lnTo>
                    <a:pt x="844155" y="2543328"/>
                  </a:lnTo>
                  <a:lnTo>
                    <a:pt x="799453" y="2525239"/>
                  </a:lnTo>
                  <a:lnTo>
                    <a:pt x="755774" y="2505706"/>
                  </a:lnTo>
                  <a:lnTo>
                    <a:pt x="713134" y="2484767"/>
                  </a:lnTo>
                  <a:lnTo>
                    <a:pt x="671552" y="2462460"/>
                  </a:lnTo>
                  <a:lnTo>
                    <a:pt x="631043" y="2438825"/>
                  </a:lnTo>
                  <a:lnTo>
                    <a:pt x="591626" y="2413898"/>
                  </a:lnTo>
                  <a:lnTo>
                    <a:pt x="553317" y="2387719"/>
                  </a:lnTo>
                  <a:lnTo>
                    <a:pt x="516133" y="2360325"/>
                  </a:lnTo>
                  <a:lnTo>
                    <a:pt x="480092" y="2331757"/>
                  </a:lnTo>
                  <a:lnTo>
                    <a:pt x="445210" y="2302051"/>
                  </a:lnTo>
                  <a:lnTo>
                    <a:pt x="411505" y="2271246"/>
                  </a:lnTo>
                  <a:lnTo>
                    <a:pt x="378993" y="2239380"/>
                  </a:lnTo>
                  <a:lnTo>
                    <a:pt x="347693" y="2206493"/>
                  </a:lnTo>
                  <a:lnTo>
                    <a:pt x="317620" y="2172622"/>
                  </a:lnTo>
                  <a:lnTo>
                    <a:pt x="288792" y="2137805"/>
                  </a:lnTo>
                  <a:lnTo>
                    <a:pt x="261226" y="2102082"/>
                  </a:lnTo>
                  <a:lnTo>
                    <a:pt x="234939" y="2065490"/>
                  </a:lnTo>
                  <a:lnTo>
                    <a:pt x="209949" y="2028068"/>
                  </a:lnTo>
                  <a:lnTo>
                    <a:pt x="186272" y="1989854"/>
                  </a:lnTo>
                  <a:lnTo>
                    <a:pt x="163925" y="1950887"/>
                  </a:lnTo>
                  <a:lnTo>
                    <a:pt x="142926" y="1911205"/>
                  </a:lnTo>
                  <a:lnTo>
                    <a:pt x="123291" y="1870846"/>
                  </a:lnTo>
                  <a:lnTo>
                    <a:pt x="105039" y="1829849"/>
                  </a:lnTo>
                  <a:lnTo>
                    <a:pt x="88185" y="1788253"/>
                  </a:lnTo>
                  <a:lnTo>
                    <a:pt x="72746" y="1746095"/>
                  </a:lnTo>
                  <a:lnTo>
                    <a:pt x="58741" y="1703414"/>
                  </a:lnTo>
                  <a:lnTo>
                    <a:pt x="46186" y="1660248"/>
                  </a:lnTo>
                  <a:lnTo>
                    <a:pt x="35098" y="1616636"/>
                  </a:lnTo>
                  <a:lnTo>
                    <a:pt x="25495" y="1572617"/>
                  </a:lnTo>
                  <a:lnTo>
                    <a:pt x="17392" y="1528228"/>
                  </a:lnTo>
                  <a:lnTo>
                    <a:pt x="10808" y="1483508"/>
                  </a:lnTo>
                  <a:lnTo>
                    <a:pt x="5760" y="1438495"/>
                  </a:lnTo>
                  <a:lnTo>
                    <a:pt x="2265" y="1393228"/>
                  </a:lnTo>
                  <a:lnTo>
                    <a:pt x="339" y="1347745"/>
                  </a:lnTo>
                  <a:lnTo>
                    <a:pt x="0" y="1302085"/>
                  </a:lnTo>
                  <a:lnTo>
                    <a:pt x="1264" y="1256285"/>
                  </a:lnTo>
                  <a:lnTo>
                    <a:pt x="4150" y="1210385"/>
                  </a:lnTo>
                  <a:lnTo>
                    <a:pt x="8674" y="1164422"/>
                  </a:lnTo>
                  <a:lnTo>
                    <a:pt x="14853" y="1118436"/>
                  </a:lnTo>
                  <a:lnTo>
                    <a:pt x="22704" y="1072464"/>
                  </a:lnTo>
                  <a:lnTo>
                    <a:pt x="32245" y="1026545"/>
                  </a:lnTo>
                  <a:lnTo>
                    <a:pt x="43492" y="980717"/>
                  </a:lnTo>
                  <a:lnTo>
                    <a:pt x="56463" y="935019"/>
                  </a:lnTo>
                  <a:lnTo>
                    <a:pt x="71175" y="889489"/>
                  </a:lnTo>
                  <a:lnTo>
                    <a:pt x="87644" y="844165"/>
                  </a:lnTo>
                  <a:lnTo>
                    <a:pt x="105733" y="799462"/>
                  </a:lnTo>
                  <a:lnTo>
                    <a:pt x="125266" y="755783"/>
                  </a:lnTo>
                  <a:lnTo>
                    <a:pt x="146205" y="713143"/>
                  </a:lnTo>
                  <a:lnTo>
                    <a:pt x="168511" y="671560"/>
                  </a:lnTo>
                  <a:lnTo>
                    <a:pt x="192147" y="631051"/>
                  </a:lnTo>
                  <a:lnTo>
                    <a:pt x="217074" y="591633"/>
                  </a:lnTo>
                  <a:lnTo>
                    <a:pt x="243253" y="553323"/>
                  </a:lnTo>
                  <a:lnTo>
                    <a:pt x="270646" y="516139"/>
                  </a:lnTo>
                  <a:lnTo>
                    <a:pt x="299215" y="480097"/>
                  </a:lnTo>
                  <a:lnTo>
                    <a:pt x="328921" y="445215"/>
                  </a:lnTo>
                  <a:lnTo>
                    <a:pt x="359726" y="411509"/>
                  </a:lnTo>
                  <a:lnTo>
                    <a:pt x="391592" y="378997"/>
                  </a:lnTo>
                  <a:lnTo>
                    <a:pt x="424479" y="347696"/>
                  </a:lnTo>
                  <a:lnTo>
                    <a:pt x="458350" y="317623"/>
                  </a:lnTo>
                  <a:lnTo>
                    <a:pt x="493167" y="288795"/>
                  </a:lnTo>
                  <a:lnTo>
                    <a:pt x="528890" y="261229"/>
                  </a:lnTo>
                  <a:lnTo>
                    <a:pt x="565482" y="234942"/>
                  </a:lnTo>
                  <a:lnTo>
                    <a:pt x="602904" y="209951"/>
                  </a:lnTo>
                  <a:lnTo>
                    <a:pt x="641118" y="186274"/>
                  </a:lnTo>
                  <a:lnTo>
                    <a:pt x="680085" y="163927"/>
                  </a:lnTo>
                  <a:lnTo>
                    <a:pt x="719767" y="142927"/>
                  </a:lnTo>
                  <a:lnTo>
                    <a:pt x="760126" y="123293"/>
                  </a:lnTo>
                  <a:lnTo>
                    <a:pt x="801123" y="105040"/>
                  </a:lnTo>
                  <a:lnTo>
                    <a:pt x="842719" y="88185"/>
                  </a:lnTo>
                  <a:lnTo>
                    <a:pt x="884877" y="72747"/>
                  </a:lnTo>
                  <a:lnTo>
                    <a:pt x="927558" y="58742"/>
                  </a:lnTo>
                  <a:lnTo>
                    <a:pt x="970724" y="46187"/>
                  </a:lnTo>
                  <a:lnTo>
                    <a:pt x="1014336" y="35099"/>
                  </a:lnTo>
                  <a:lnTo>
                    <a:pt x="1058355" y="25495"/>
                  </a:lnTo>
                  <a:lnTo>
                    <a:pt x="1102744" y="17393"/>
                  </a:lnTo>
                  <a:lnTo>
                    <a:pt x="1147464" y="10809"/>
                  </a:lnTo>
                  <a:lnTo>
                    <a:pt x="1192477" y="5760"/>
                  </a:lnTo>
                  <a:lnTo>
                    <a:pt x="1237744" y="2265"/>
                  </a:lnTo>
                  <a:lnTo>
                    <a:pt x="1283227" y="339"/>
                  </a:lnTo>
                  <a:lnTo>
                    <a:pt x="1328887" y="0"/>
                  </a:lnTo>
                  <a:lnTo>
                    <a:pt x="1374687" y="1264"/>
                  </a:lnTo>
                  <a:lnTo>
                    <a:pt x="1420587" y="4150"/>
                  </a:lnTo>
                  <a:lnTo>
                    <a:pt x="1466550" y="8674"/>
                  </a:lnTo>
                  <a:lnTo>
                    <a:pt x="1512536" y="14853"/>
                  </a:lnTo>
                  <a:lnTo>
                    <a:pt x="1558508" y="22704"/>
                  </a:lnTo>
                  <a:lnTo>
                    <a:pt x="1604427" y="32245"/>
                  </a:lnTo>
                  <a:lnTo>
                    <a:pt x="1650255" y="43492"/>
                  </a:lnTo>
                  <a:lnTo>
                    <a:pt x="1695953" y="56463"/>
                  </a:lnTo>
                  <a:lnTo>
                    <a:pt x="1741483" y="71175"/>
                  </a:lnTo>
                  <a:lnTo>
                    <a:pt x="1786807" y="87644"/>
                  </a:lnTo>
                </a:path>
              </a:pathLst>
            </a:custGeom>
            <a:ln w="8366">
              <a:solidFill>
                <a:srgbClr val="2CDAD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0" y="9410333"/>
              <a:ext cx="1196975" cy="1898650"/>
            </a:xfrm>
            <a:custGeom>
              <a:avLst/>
              <a:gdLst/>
              <a:ahLst/>
              <a:cxnLst/>
              <a:rect l="l" t="t" r="r" b="b"/>
              <a:pathLst>
                <a:path w="1196975" h="1898650">
                  <a:moveTo>
                    <a:pt x="462817" y="76233"/>
                  </a:moveTo>
                  <a:lnTo>
                    <a:pt x="507572" y="94487"/>
                  </a:lnTo>
                  <a:lnTo>
                    <a:pt x="551140" y="114405"/>
                  </a:lnTo>
                  <a:lnTo>
                    <a:pt x="593499" y="135937"/>
                  </a:lnTo>
                  <a:lnTo>
                    <a:pt x="634625" y="159031"/>
                  </a:lnTo>
                  <a:lnTo>
                    <a:pt x="674497" y="183636"/>
                  </a:lnTo>
                  <a:lnTo>
                    <a:pt x="713090" y="209700"/>
                  </a:lnTo>
                  <a:lnTo>
                    <a:pt x="750383" y="237173"/>
                  </a:lnTo>
                  <a:lnTo>
                    <a:pt x="786353" y="266003"/>
                  </a:lnTo>
                  <a:lnTo>
                    <a:pt x="820976" y="296138"/>
                  </a:lnTo>
                  <a:lnTo>
                    <a:pt x="854229" y="327529"/>
                  </a:lnTo>
                  <a:lnTo>
                    <a:pt x="886091" y="360122"/>
                  </a:lnTo>
                  <a:lnTo>
                    <a:pt x="916538" y="393868"/>
                  </a:lnTo>
                  <a:lnTo>
                    <a:pt x="945547" y="428715"/>
                  </a:lnTo>
                  <a:lnTo>
                    <a:pt x="973096" y="464611"/>
                  </a:lnTo>
                  <a:lnTo>
                    <a:pt x="999161" y="501505"/>
                  </a:lnTo>
                  <a:lnTo>
                    <a:pt x="1023720" y="539346"/>
                  </a:lnTo>
                  <a:lnTo>
                    <a:pt x="1046751" y="578083"/>
                  </a:lnTo>
                  <a:lnTo>
                    <a:pt x="1068229" y="617665"/>
                  </a:lnTo>
                  <a:lnTo>
                    <a:pt x="1088133" y="658039"/>
                  </a:lnTo>
                  <a:lnTo>
                    <a:pt x="1106439" y="699156"/>
                  </a:lnTo>
                  <a:lnTo>
                    <a:pt x="1123126" y="740963"/>
                  </a:lnTo>
                  <a:lnTo>
                    <a:pt x="1138169" y="783410"/>
                  </a:lnTo>
                  <a:lnTo>
                    <a:pt x="1151546" y="826445"/>
                  </a:lnTo>
                  <a:lnTo>
                    <a:pt x="1163234" y="870017"/>
                  </a:lnTo>
                  <a:lnTo>
                    <a:pt x="1173211" y="914074"/>
                  </a:lnTo>
                  <a:lnTo>
                    <a:pt x="1181453" y="958566"/>
                  </a:lnTo>
                  <a:lnTo>
                    <a:pt x="1187938" y="1003441"/>
                  </a:lnTo>
                  <a:lnTo>
                    <a:pt x="1192643" y="1048647"/>
                  </a:lnTo>
                  <a:lnTo>
                    <a:pt x="1195546" y="1094135"/>
                  </a:lnTo>
                  <a:lnTo>
                    <a:pt x="1196622" y="1139851"/>
                  </a:lnTo>
                  <a:lnTo>
                    <a:pt x="1195850" y="1185746"/>
                  </a:lnTo>
                  <a:lnTo>
                    <a:pt x="1193207" y="1231768"/>
                  </a:lnTo>
                  <a:lnTo>
                    <a:pt x="1188669" y="1277865"/>
                  </a:lnTo>
                  <a:lnTo>
                    <a:pt x="1182215" y="1323986"/>
                  </a:lnTo>
                  <a:lnTo>
                    <a:pt x="1173820" y="1370080"/>
                  </a:lnTo>
                  <a:lnTo>
                    <a:pt x="1163463" y="1416096"/>
                  </a:lnTo>
                  <a:lnTo>
                    <a:pt x="1151121" y="1461983"/>
                  </a:lnTo>
                  <a:lnTo>
                    <a:pt x="1136770" y="1507688"/>
                  </a:lnTo>
                  <a:lnTo>
                    <a:pt x="1120388" y="1553162"/>
                  </a:lnTo>
                  <a:lnTo>
                    <a:pt x="1102135" y="1597918"/>
                  </a:lnTo>
                  <a:lnTo>
                    <a:pt x="1082216" y="1641487"/>
                  </a:lnTo>
                  <a:lnTo>
                    <a:pt x="1060685" y="1683846"/>
                  </a:lnTo>
                  <a:lnTo>
                    <a:pt x="1037591" y="1724973"/>
                  </a:lnTo>
                  <a:lnTo>
                    <a:pt x="1012986" y="1764845"/>
                  </a:lnTo>
                  <a:lnTo>
                    <a:pt x="986922" y="1803439"/>
                  </a:lnTo>
                  <a:lnTo>
                    <a:pt x="959449" y="1840732"/>
                  </a:lnTo>
                  <a:lnTo>
                    <a:pt x="930619" y="1876702"/>
                  </a:lnTo>
                  <a:lnTo>
                    <a:pt x="911887" y="1898223"/>
                  </a:lnTo>
                </a:path>
                <a:path w="1196975" h="1898650">
                  <a:moveTo>
                    <a:pt x="0" y="1318"/>
                  </a:moveTo>
                  <a:lnTo>
                    <a:pt x="3789" y="1076"/>
                  </a:lnTo>
                  <a:lnTo>
                    <a:pt x="49506" y="0"/>
                  </a:lnTo>
                  <a:lnTo>
                    <a:pt x="95401" y="771"/>
                  </a:lnTo>
                  <a:lnTo>
                    <a:pt x="141422" y="3415"/>
                  </a:lnTo>
                  <a:lnTo>
                    <a:pt x="187519" y="7952"/>
                  </a:lnTo>
                  <a:lnTo>
                    <a:pt x="233641" y="14407"/>
                  </a:lnTo>
                  <a:lnTo>
                    <a:pt x="279735" y="22801"/>
                  </a:lnTo>
                  <a:lnTo>
                    <a:pt x="325751" y="33158"/>
                  </a:lnTo>
                  <a:lnTo>
                    <a:pt x="371637" y="45501"/>
                  </a:lnTo>
                  <a:lnTo>
                    <a:pt x="417343" y="59851"/>
                  </a:lnTo>
                  <a:lnTo>
                    <a:pt x="462817" y="76233"/>
                  </a:lnTo>
                </a:path>
              </a:pathLst>
            </a:custGeom>
            <a:ln w="25098">
              <a:solidFill>
                <a:srgbClr val="2CDAD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0" y="9238334"/>
              <a:ext cx="1369060" cy="2070735"/>
            </a:xfrm>
            <a:custGeom>
              <a:avLst/>
              <a:gdLst/>
              <a:ahLst/>
              <a:cxnLst/>
              <a:rect l="l" t="t" r="r" b="b"/>
              <a:pathLst>
                <a:path w="1369060" h="2070734">
                  <a:moveTo>
                    <a:pt x="524461" y="87644"/>
                  </a:moveTo>
                  <a:lnTo>
                    <a:pt x="569163" y="105732"/>
                  </a:lnTo>
                  <a:lnTo>
                    <a:pt x="612842" y="125266"/>
                  </a:lnTo>
                  <a:lnTo>
                    <a:pt x="655482" y="146205"/>
                  </a:lnTo>
                  <a:lnTo>
                    <a:pt x="697064" y="168511"/>
                  </a:lnTo>
                  <a:lnTo>
                    <a:pt x="737573" y="192147"/>
                  </a:lnTo>
                  <a:lnTo>
                    <a:pt x="776990" y="217074"/>
                  </a:lnTo>
                  <a:lnTo>
                    <a:pt x="815300" y="243253"/>
                  </a:lnTo>
                  <a:lnTo>
                    <a:pt x="852483" y="270646"/>
                  </a:lnTo>
                  <a:lnTo>
                    <a:pt x="888525" y="299215"/>
                  </a:lnTo>
                  <a:lnTo>
                    <a:pt x="923407" y="328921"/>
                  </a:lnTo>
                  <a:lnTo>
                    <a:pt x="957113" y="359726"/>
                  </a:lnTo>
                  <a:lnTo>
                    <a:pt x="989624" y="391592"/>
                  </a:lnTo>
                  <a:lnTo>
                    <a:pt x="1020925" y="424479"/>
                  </a:lnTo>
                  <a:lnTo>
                    <a:pt x="1050999" y="458350"/>
                  </a:lnTo>
                  <a:lnTo>
                    <a:pt x="1079827" y="493167"/>
                  </a:lnTo>
                  <a:lnTo>
                    <a:pt x="1107393" y="528890"/>
                  </a:lnTo>
                  <a:lnTo>
                    <a:pt x="1133680" y="565482"/>
                  </a:lnTo>
                  <a:lnTo>
                    <a:pt x="1158671" y="602904"/>
                  </a:lnTo>
                  <a:lnTo>
                    <a:pt x="1182348" y="641118"/>
                  </a:lnTo>
                  <a:lnTo>
                    <a:pt x="1204695" y="680085"/>
                  </a:lnTo>
                  <a:lnTo>
                    <a:pt x="1225695" y="719767"/>
                  </a:lnTo>
                  <a:lnTo>
                    <a:pt x="1245330" y="760126"/>
                  </a:lnTo>
                  <a:lnTo>
                    <a:pt x="1263583" y="801122"/>
                  </a:lnTo>
                  <a:lnTo>
                    <a:pt x="1280437" y="842719"/>
                  </a:lnTo>
                  <a:lnTo>
                    <a:pt x="1295876" y="884877"/>
                  </a:lnTo>
                  <a:lnTo>
                    <a:pt x="1309881" y="927558"/>
                  </a:lnTo>
                  <a:lnTo>
                    <a:pt x="1322437" y="970724"/>
                  </a:lnTo>
                  <a:lnTo>
                    <a:pt x="1333525" y="1014335"/>
                  </a:lnTo>
                  <a:lnTo>
                    <a:pt x="1343129" y="1058355"/>
                  </a:lnTo>
                  <a:lnTo>
                    <a:pt x="1351231" y="1102744"/>
                  </a:lnTo>
                  <a:lnTo>
                    <a:pt x="1357815" y="1147464"/>
                  </a:lnTo>
                  <a:lnTo>
                    <a:pt x="1362864" y="1192477"/>
                  </a:lnTo>
                  <a:lnTo>
                    <a:pt x="1366360" y="1237744"/>
                  </a:lnTo>
                  <a:lnTo>
                    <a:pt x="1368286" y="1283227"/>
                  </a:lnTo>
                  <a:lnTo>
                    <a:pt x="1368626" y="1328887"/>
                  </a:lnTo>
                  <a:lnTo>
                    <a:pt x="1367361" y="1374687"/>
                  </a:lnTo>
                  <a:lnTo>
                    <a:pt x="1364475" y="1420587"/>
                  </a:lnTo>
                  <a:lnTo>
                    <a:pt x="1359952" y="1466549"/>
                  </a:lnTo>
                  <a:lnTo>
                    <a:pt x="1353773" y="1512536"/>
                  </a:lnTo>
                  <a:lnTo>
                    <a:pt x="1345922" y="1558508"/>
                  </a:lnTo>
                  <a:lnTo>
                    <a:pt x="1336381" y="1604427"/>
                  </a:lnTo>
                  <a:lnTo>
                    <a:pt x="1325134" y="1650255"/>
                  </a:lnTo>
                  <a:lnTo>
                    <a:pt x="1312163" y="1695953"/>
                  </a:lnTo>
                  <a:lnTo>
                    <a:pt x="1297452" y="1741483"/>
                  </a:lnTo>
                  <a:lnTo>
                    <a:pt x="1280983" y="1786807"/>
                  </a:lnTo>
                  <a:lnTo>
                    <a:pt x="1262894" y="1831509"/>
                  </a:lnTo>
                  <a:lnTo>
                    <a:pt x="1243361" y="1875189"/>
                  </a:lnTo>
                  <a:lnTo>
                    <a:pt x="1222422" y="1917829"/>
                  </a:lnTo>
                  <a:lnTo>
                    <a:pt x="1200115" y="1959412"/>
                  </a:lnTo>
                  <a:lnTo>
                    <a:pt x="1176479" y="1999921"/>
                  </a:lnTo>
                  <a:lnTo>
                    <a:pt x="1151552" y="2039339"/>
                  </a:lnTo>
                  <a:lnTo>
                    <a:pt x="1130449" y="2070221"/>
                  </a:lnTo>
                </a:path>
                <a:path w="1369060" h="2070734">
                  <a:moveTo>
                    <a:pt x="0" y="1223"/>
                  </a:moveTo>
                  <a:lnTo>
                    <a:pt x="20881" y="339"/>
                  </a:lnTo>
                  <a:lnTo>
                    <a:pt x="66542" y="0"/>
                  </a:lnTo>
                  <a:lnTo>
                    <a:pt x="112341" y="1264"/>
                  </a:lnTo>
                  <a:lnTo>
                    <a:pt x="158241" y="4150"/>
                  </a:lnTo>
                  <a:lnTo>
                    <a:pt x="204204" y="8674"/>
                  </a:lnTo>
                  <a:lnTo>
                    <a:pt x="250190" y="14853"/>
                  </a:lnTo>
                  <a:lnTo>
                    <a:pt x="296162" y="22704"/>
                  </a:lnTo>
                  <a:lnTo>
                    <a:pt x="342081" y="32245"/>
                  </a:lnTo>
                  <a:lnTo>
                    <a:pt x="387909" y="43492"/>
                  </a:lnTo>
                  <a:lnTo>
                    <a:pt x="433607" y="56463"/>
                  </a:lnTo>
                  <a:lnTo>
                    <a:pt x="479137" y="71175"/>
                  </a:lnTo>
                  <a:lnTo>
                    <a:pt x="524461" y="87644"/>
                  </a:lnTo>
                </a:path>
              </a:pathLst>
            </a:custGeom>
            <a:ln w="8366">
              <a:solidFill>
                <a:srgbClr val="2CDAD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3620998" y="11055291"/>
              <a:ext cx="1435100" cy="253365"/>
            </a:xfrm>
            <a:custGeom>
              <a:avLst/>
              <a:gdLst/>
              <a:ahLst/>
              <a:cxnLst/>
              <a:rect l="l" t="t" r="r" b="b"/>
              <a:pathLst>
                <a:path w="1435100" h="253365">
                  <a:moveTo>
                    <a:pt x="1127081" y="76233"/>
                  </a:moveTo>
                  <a:lnTo>
                    <a:pt x="1171836" y="94488"/>
                  </a:lnTo>
                  <a:lnTo>
                    <a:pt x="1215404" y="114407"/>
                  </a:lnTo>
                  <a:lnTo>
                    <a:pt x="1257763" y="135939"/>
                  </a:lnTo>
                  <a:lnTo>
                    <a:pt x="1298889" y="159033"/>
                  </a:lnTo>
                  <a:lnTo>
                    <a:pt x="1338761" y="183639"/>
                  </a:lnTo>
                  <a:lnTo>
                    <a:pt x="1377354" y="209704"/>
                  </a:lnTo>
                  <a:lnTo>
                    <a:pt x="1414647" y="237177"/>
                  </a:lnTo>
                  <a:lnTo>
                    <a:pt x="1434719" y="253264"/>
                  </a:lnTo>
                </a:path>
                <a:path w="1435100" h="253365">
                  <a:moveTo>
                    <a:pt x="0" y="253264"/>
                  </a:moveTo>
                  <a:lnTo>
                    <a:pt x="38527" y="223526"/>
                  </a:lnTo>
                  <a:lnTo>
                    <a:pt x="75421" y="197460"/>
                  </a:lnTo>
                  <a:lnTo>
                    <a:pt x="113263" y="172901"/>
                  </a:lnTo>
                  <a:lnTo>
                    <a:pt x="152000" y="149871"/>
                  </a:lnTo>
                  <a:lnTo>
                    <a:pt x="191582" y="128392"/>
                  </a:lnTo>
                  <a:lnTo>
                    <a:pt x="231957" y="108489"/>
                  </a:lnTo>
                  <a:lnTo>
                    <a:pt x="273073" y="90182"/>
                  </a:lnTo>
                  <a:lnTo>
                    <a:pt x="314881" y="73496"/>
                  </a:lnTo>
                  <a:lnTo>
                    <a:pt x="357328" y="58453"/>
                  </a:lnTo>
                  <a:lnTo>
                    <a:pt x="400363" y="45076"/>
                  </a:lnTo>
                  <a:lnTo>
                    <a:pt x="443935" y="33388"/>
                  </a:lnTo>
                  <a:lnTo>
                    <a:pt x="487992" y="23411"/>
                  </a:lnTo>
                  <a:lnTo>
                    <a:pt x="532484" y="15169"/>
                  </a:lnTo>
                  <a:lnTo>
                    <a:pt x="577359" y="8683"/>
                  </a:lnTo>
                  <a:lnTo>
                    <a:pt x="622566" y="3978"/>
                  </a:lnTo>
                  <a:lnTo>
                    <a:pt x="668053" y="1076"/>
                  </a:lnTo>
                  <a:lnTo>
                    <a:pt x="713770" y="0"/>
                  </a:lnTo>
                  <a:lnTo>
                    <a:pt x="759665" y="771"/>
                  </a:lnTo>
                  <a:lnTo>
                    <a:pt x="805686" y="3415"/>
                  </a:lnTo>
                  <a:lnTo>
                    <a:pt x="851783" y="7952"/>
                  </a:lnTo>
                  <a:lnTo>
                    <a:pt x="897905" y="14407"/>
                  </a:lnTo>
                  <a:lnTo>
                    <a:pt x="943999" y="22801"/>
                  </a:lnTo>
                  <a:lnTo>
                    <a:pt x="990015" y="33158"/>
                  </a:lnTo>
                  <a:lnTo>
                    <a:pt x="1035901" y="45501"/>
                  </a:lnTo>
                  <a:lnTo>
                    <a:pt x="1081607" y="59851"/>
                  </a:lnTo>
                  <a:lnTo>
                    <a:pt x="1127081" y="76233"/>
                  </a:lnTo>
                </a:path>
              </a:pathLst>
            </a:custGeom>
            <a:ln w="25098">
              <a:solidFill>
                <a:srgbClr val="2CDAD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3370071" y="10883291"/>
              <a:ext cx="1937385" cy="425450"/>
            </a:xfrm>
            <a:custGeom>
              <a:avLst/>
              <a:gdLst/>
              <a:ahLst/>
              <a:cxnLst/>
              <a:rect l="l" t="t" r="r" b="b"/>
              <a:pathLst>
                <a:path w="1937385" h="425450">
                  <a:moveTo>
                    <a:pt x="1439651" y="87644"/>
                  </a:moveTo>
                  <a:lnTo>
                    <a:pt x="1484353" y="105732"/>
                  </a:lnTo>
                  <a:lnTo>
                    <a:pt x="1528032" y="125266"/>
                  </a:lnTo>
                  <a:lnTo>
                    <a:pt x="1570671" y="146205"/>
                  </a:lnTo>
                  <a:lnTo>
                    <a:pt x="1612254" y="168511"/>
                  </a:lnTo>
                  <a:lnTo>
                    <a:pt x="1652762" y="192147"/>
                  </a:lnTo>
                  <a:lnTo>
                    <a:pt x="1692180" y="217074"/>
                  </a:lnTo>
                  <a:lnTo>
                    <a:pt x="1730489" y="243253"/>
                  </a:lnTo>
                  <a:lnTo>
                    <a:pt x="1767672" y="270646"/>
                  </a:lnTo>
                  <a:lnTo>
                    <a:pt x="1803714" y="299215"/>
                  </a:lnTo>
                  <a:lnTo>
                    <a:pt x="1838596" y="328921"/>
                  </a:lnTo>
                  <a:lnTo>
                    <a:pt x="1872301" y="359726"/>
                  </a:lnTo>
                  <a:lnTo>
                    <a:pt x="1904812" y="391592"/>
                  </a:lnTo>
                  <a:lnTo>
                    <a:pt x="1936113" y="424479"/>
                  </a:lnTo>
                  <a:lnTo>
                    <a:pt x="1936810" y="425264"/>
                  </a:lnTo>
                </a:path>
                <a:path w="1937385" h="425450">
                  <a:moveTo>
                    <a:pt x="0" y="425264"/>
                  </a:moveTo>
                  <a:lnTo>
                    <a:pt x="44436" y="378997"/>
                  </a:lnTo>
                  <a:lnTo>
                    <a:pt x="77323" y="347696"/>
                  </a:lnTo>
                  <a:lnTo>
                    <a:pt x="111194" y="317623"/>
                  </a:lnTo>
                  <a:lnTo>
                    <a:pt x="146011" y="288795"/>
                  </a:lnTo>
                  <a:lnTo>
                    <a:pt x="181734" y="261229"/>
                  </a:lnTo>
                  <a:lnTo>
                    <a:pt x="218326" y="234942"/>
                  </a:lnTo>
                  <a:lnTo>
                    <a:pt x="255748" y="209951"/>
                  </a:lnTo>
                  <a:lnTo>
                    <a:pt x="293962" y="186274"/>
                  </a:lnTo>
                  <a:lnTo>
                    <a:pt x="332929" y="163927"/>
                  </a:lnTo>
                  <a:lnTo>
                    <a:pt x="372611" y="142927"/>
                  </a:lnTo>
                  <a:lnTo>
                    <a:pt x="412970" y="123293"/>
                  </a:lnTo>
                  <a:lnTo>
                    <a:pt x="453967" y="105040"/>
                  </a:lnTo>
                  <a:lnTo>
                    <a:pt x="495563" y="88185"/>
                  </a:lnTo>
                  <a:lnTo>
                    <a:pt x="537721" y="72747"/>
                  </a:lnTo>
                  <a:lnTo>
                    <a:pt x="580402" y="58742"/>
                  </a:lnTo>
                  <a:lnTo>
                    <a:pt x="623568" y="46187"/>
                  </a:lnTo>
                  <a:lnTo>
                    <a:pt x="667179" y="35099"/>
                  </a:lnTo>
                  <a:lnTo>
                    <a:pt x="711199" y="25495"/>
                  </a:lnTo>
                  <a:lnTo>
                    <a:pt x="755588" y="17393"/>
                  </a:lnTo>
                  <a:lnTo>
                    <a:pt x="800308" y="10809"/>
                  </a:lnTo>
                  <a:lnTo>
                    <a:pt x="845321" y="5760"/>
                  </a:lnTo>
                  <a:lnTo>
                    <a:pt x="890588" y="2265"/>
                  </a:lnTo>
                  <a:lnTo>
                    <a:pt x="936071" y="339"/>
                  </a:lnTo>
                  <a:lnTo>
                    <a:pt x="981731" y="0"/>
                  </a:lnTo>
                  <a:lnTo>
                    <a:pt x="1027531" y="1264"/>
                  </a:lnTo>
                  <a:lnTo>
                    <a:pt x="1073431" y="4150"/>
                  </a:lnTo>
                  <a:lnTo>
                    <a:pt x="1119394" y="8674"/>
                  </a:lnTo>
                  <a:lnTo>
                    <a:pt x="1165380" y="14853"/>
                  </a:lnTo>
                  <a:lnTo>
                    <a:pt x="1211352" y="22704"/>
                  </a:lnTo>
                  <a:lnTo>
                    <a:pt x="1257271" y="32245"/>
                  </a:lnTo>
                  <a:lnTo>
                    <a:pt x="1303099" y="43492"/>
                  </a:lnTo>
                  <a:lnTo>
                    <a:pt x="1348797" y="56463"/>
                  </a:lnTo>
                  <a:lnTo>
                    <a:pt x="1394327" y="71175"/>
                  </a:lnTo>
                  <a:lnTo>
                    <a:pt x="1439651" y="87644"/>
                  </a:lnTo>
                </a:path>
              </a:pathLst>
            </a:custGeom>
            <a:ln w="8366">
              <a:solidFill>
                <a:srgbClr val="2CDAD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0" y="9582626"/>
              <a:ext cx="4726940" cy="1725930"/>
            </a:xfrm>
            <a:custGeom>
              <a:avLst/>
              <a:gdLst/>
              <a:ahLst/>
              <a:cxnLst/>
              <a:rect l="l" t="t" r="r" b="b"/>
              <a:pathLst>
                <a:path w="4726940" h="1725929">
                  <a:moveTo>
                    <a:pt x="1024331" y="950442"/>
                  </a:moveTo>
                  <a:lnTo>
                    <a:pt x="1022248" y="904659"/>
                  </a:lnTo>
                  <a:lnTo>
                    <a:pt x="1018019" y="859193"/>
                  </a:lnTo>
                  <a:lnTo>
                    <a:pt x="1011669" y="814108"/>
                  </a:lnTo>
                  <a:lnTo>
                    <a:pt x="1003236" y="769480"/>
                  </a:lnTo>
                  <a:lnTo>
                    <a:pt x="992746" y="725373"/>
                  </a:lnTo>
                  <a:lnTo>
                    <a:pt x="980236" y="681863"/>
                  </a:lnTo>
                  <a:lnTo>
                    <a:pt x="965746" y="639025"/>
                  </a:lnTo>
                  <a:lnTo>
                    <a:pt x="949286" y="596938"/>
                  </a:lnTo>
                  <a:lnTo>
                    <a:pt x="930910" y="555650"/>
                  </a:lnTo>
                  <a:lnTo>
                    <a:pt x="910640" y="515264"/>
                  </a:lnTo>
                  <a:lnTo>
                    <a:pt x="888504" y="475830"/>
                  </a:lnTo>
                  <a:lnTo>
                    <a:pt x="864539" y="437413"/>
                  </a:lnTo>
                  <a:lnTo>
                    <a:pt x="838784" y="400113"/>
                  </a:lnTo>
                  <a:lnTo>
                    <a:pt x="811263" y="363982"/>
                  </a:lnTo>
                  <a:lnTo>
                    <a:pt x="782002" y="329095"/>
                  </a:lnTo>
                  <a:lnTo>
                    <a:pt x="751052" y="295529"/>
                  </a:lnTo>
                  <a:lnTo>
                    <a:pt x="718426" y="263347"/>
                  </a:lnTo>
                  <a:lnTo>
                    <a:pt x="684161" y="232625"/>
                  </a:lnTo>
                  <a:lnTo>
                    <a:pt x="648284" y="203441"/>
                  </a:lnTo>
                  <a:lnTo>
                    <a:pt x="610844" y="175856"/>
                  </a:lnTo>
                  <a:lnTo>
                    <a:pt x="571868" y="149948"/>
                  </a:lnTo>
                  <a:lnTo>
                    <a:pt x="531368" y="125793"/>
                  </a:lnTo>
                  <a:lnTo>
                    <a:pt x="489407" y="103454"/>
                  </a:lnTo>
                  <a:lnTo>
                    <a:pt x="445998" y="83019"/>
                  </a:lnTo>
                  <a:lnTo>
                    <a:pt x="401167" y="64528"/>
                  </a:lnTo>
                  <a:lnTo>
                    <a:pt x="355485" y="48272"/>
                  </a:lnTo>
                  <a:lnTo>
                    <a:pt x="309549" y="34417"/>
                  </a:lnTo>
                  <a:lnTo>
                    <a:pt x="263410" y="22936"/>
                  </a:lnTo>
                  <a:lnTo>
                    <a:pt x="217157" y="13792"/>
                  </a:lnTo>
                  <a:lnTo>
                    <a:pt x="170853" y="6959"/>
                  </a:lnTo>
                  <a:lnTo>
                    <a:pt x="124574" y="2400"/>
                  </a:lnTo>
                  <a:lnTo>
                    <a:pt x="78384" y="88"/>
                  </a:lnTo>
                  <a:lnTo>
                    <a:pt x="32372" y="0"/>
                  </a:lnTo>
                  <a:lnTo>
                    <a:pt x="0" y="1473"/>
                  </a:lnTo>
                  <a:lnTo>
                    <a:pt x="0" y="1725930"/>
                  </a:lnTo>
                  <a:lnTo>
                    <a:pt x="664400" y="1725930"/>
                  </a:lnTo>
                  <a:lnTo>
                    <a:pt x="695236" y="1700072"/>
                  </a:lnTo>
                  <a:lnTo>
                    <a:pt x="728802" y="1669122"/>
                  </a:lnTo>
                  <a:lnTo>
                    <a:pt x="760984" y="1636496"/>
                  </a:lnTo>
                  <a:lnTo>
                    <a:pt x="791705" y="1602232"/>
                  </a:lnTo>
                  <a:lnTo>
                    <a:pt x="820889" y="1566367"/>
                  </a:lnTo>
                  <a:lnTo>
                    <a:pt x="848474" y="1528914"/>
                  </a:lnTo>
                  <a:lnTo>
                    <a:pt x="874382" y="1489938"/>
                  </a:lnTo>
                  <a:lnTo>
                    <a:pt x="898537" y="1449451"/>
                  </a:lnTo>
                  <a:lnTo>
                    <a:pt x="920877" y="1407477"/>
                  </a:lnTo>
                  <a:lnTo>
                    <a:pt x="941324" y="1364068"/>
                  </a:lnTo>
                  <a:lnTo>
                    <a:pt x="959802" y="1319237"/>
                  </a:lnTo>
                  <a:lnTo>
                    <a:pt x="976058" y="1273556"/>
                  </a:lnTo>
                  <a:lnTo>
                    <a:pt x="989914" y="1227620"/>
                  </a:lnTo>
                  <a:lnTo>
                    <a:pt x="1001395" y="1181481"/>
                  </a:lnTo>
                  <a:lnTo>
                    <a:pt x="1010539" y="1135227"/>
                  </a:lnTo>
                  <a:lnTo>
                    <a:pt x="1017371" y="1088923"/>
                  </a:lnTo>
                  <a:lnTo>
                    <a:pt x="1021930" y="1042644"/>
                  </a:lnTo>
                  <a:lnTo>
                    <a:pt x="1024242" y="996467"/>
                  </a:lnTo>
                  <a:lnTo>
                    <a:pt x="1024331" y="950442"/>
                  </a:lnTo>
                  <a:close/>
                </a:path>
                <a:path w="4726940" h="1725929">
                  <a:moveTo>
                    <a:pt x="4726317" y="1725930"/>
                  </a:moveTo>
                  <a:lnTo>
                    <a:pt x="4686427" y="1709496"/>
                  </a:lnTo>
                  <a:lnTo>
                    <a:pt x="4640745" y="1693227"/>
                  </a:lnTo>
                  <a:lnTo>
                    <a:pt x="4594809" y="1679371"/>
                  </a:lnTo>
                  <a:lnTo>
                    <a:pt x="4548670" y="1667891"/>
                  </a:lnTo>
                  <a:lnTo>
                    <a:pt x="4502416" y="1658747"/>
                  </a:lnTo>
                  <a:lnTo>
                    <a:pt x="4456112" y="1651914"/>
                  </a:lnTo>
                  <a:lnTo>
                    <a:pt x="4409833" y="1647367"/>
                  </a:lnTo>
                  <a:lnTo>
                    <a:pt x="4363656" y="1645056"/>
                  </a:lnTo>
                  <a:lnTo>
                    <a:pt x="4317631" y="1644954"/>
                  </a:lnTo>
                  <a:lnTo>
                    <a:pt x="4271848" y="1647037"/>
                  </a:lnTo>
                  <a:lnTo>
                    <a:pt x="4226382" y="1651266"/>
                  </a:lnTo>
                  <a:lnTo>
                    <a:pt x="4181297" y="1657616"/>
                  </a:lnTo>
                  <a:lnTo>
                    <a:pt x="4136669" y="1666049"/>
                  </a:lnTo>
                  <a:lnTo>
                    <a:pt x="4092562" y="1676539"/>
                  </a:lnTo>
                  <a:lnTo>
                    <a:pt x="4049052" y="1689049"/>
                  </a:lnTo>
                  <a:lnTo>
                    <a:pt x="4006215" y="1703552"/>
                  </a:lnTo>
                  <a:lnTo>
                    <a:pt x="3964127" y="1719999"/>
                  </a:lnTo>
                  <a:lnTo>
                    <a:pt x="3950792" y="1725930"/>
                  </a:lnTo>
                  <a:lnTo>
                    <a:pt x="4726317" y="1725930"/>
                  </a:lnTo>
                  <a:close/>
                </a:path>
              </a:pathLst>
            </a:custGeom>
            <a:solidFill>
              <a:srgbClr val="FF6D5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CA6E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496</Words>
  <Application>Microsoft Office PowerPoint</Application>
  <PresentationFormat>Custom</PresentationFormat>
  <Paragraphs>27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Arial Black</vt:lpstr>
      <vt:lpstr>Office Theme</vt:lpstr>
      <vt:lpstr>Lead the way with</vt:lpstr>
      <vt:lpstr>What it Measures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Lead the way with</dc:title>
  <cp:lastModifiedBy>Coveny, Jodi</cp:lastModifiedBy>
  <cp:revision>1</cp:revision>
  <dcterms:created xsi:type="dcterms:W3CDTF">2022-11-30T01:06:23Z</dcterms:created>
  <dcterms:modified xsi:type="dcterms:W3CDTF">2022-11-30T01:06:31Z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2022-11-07T00:00:00Z</vt:filetime>
  </property>
  <property fmtid="{D5CDD505-2E9C-101B-9397-08002B2CF9AE}" pid="3" name="Creator">
    <vt:lpwstr>Adobe InDesign 17.2 (Macintosh)</vt:lpwstr>
  </property>
  <property fmtid="{D5CDD505-2E9C-101B-9397-08002B2CF9AE}" pid="4" name="LastSaved">
    <vt:filetime>2022-11-30T00:00:00Z</vt:filetime>
  </property>
  <property fmtid="{D5CDD505-2E9C-101B-9397-08002B2CF9AE}" pid="5" name="Producer">
    <vt:lpwstr>Adobe PDF Library 16.0.7</vt:lpwstr>
  </property>
</Properties>
</file>